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  <p:sldMasterId id="2147483755" r:id="rId2"/>
  </p:sldMasterIdLst>
  <p:notesMasterIdLst>
    <p:notesMasterId r:id="rId63"/>
  </p:notesMasterIdLst>
  <p:handoutMasterIdLst>
    <p:handoutMasterId r:id="rId64"/>
  </p:handoutMasterIdLst>
  <p:sldIdLst>
    <p:sldId id="799" r:id="rId3"/>
    <p:sldId id="974" r:id="rId4"/>
    <p:sldId id="975" r:id="rId5"/>
    <p:sldId id="976" r:id="rId6"/>
    <p:sldId id="977" r:id="rId7"/>
    <p:sldId id="978" r:id="rId8"/>
    <p:sldId id="979" r:id="rId9"/>
    <p:sldId id="980" r:id="rId10"/>
    <p:sldId id="981" r:id="rId11"/>
    <p:sldId id="860" r:id="rId12"/>
    <p:sldId id="864" r:id="rId13"/>
    <p:sldId id="956" r:id="rId14"/>
    <p:sldId id="954" r:id="rId15"/>
    <p:sldId id="958" r:id="rId16"/>
    <p:sldId id="889" r:id="rId17"/>
    <p:sldId id="861" r:id="rId18"/>
    <p:sldId id="863" r:id="rId19"/>
    <p:sldId id="867" r:id="rId20"/>
    <p:sldId id="868" r:id="rId21"/>
    <p:sldId id="899" r:id="rId22"/>
    <p:sldId id="983" r:id="rId23"/>
    <p:sldId id="985" r:id="rId24"/>
    <p:sldId id="965" r:id="rId25"/>
    <p:sldId id="973" r:id="rId26"/>
    <p:sldId id="970" r:id="rId27"/>
    <p:sldId id="969" r:id="rId28"/>
    <p:sldId id="986" r:id="rId29"/>
    <p:sldId id="967" r:id="rId30"/>
    <p:sldId id="900" r:id="rId31"/>
    <p:sldId id="959" r:id="rId32"/>
    <p:sldId id="911" r:id="rId33"/>
    <p:sldId id="913" r:id="rId34"/>
    <p:sldId id="927" r:id="rId35"/>
    <p:sldId id="989" r:id="rId36"/>
    <p:sldId id="918" r:id="rId37"/>
    <p:sldId id="919" r:id="rId38"/>
    <p:sldId id="920" r:id="rId39"/>
    <p:sldId id="932" r:id="rId40"/>
    <p:sldId id="924" r:id="rId41"/>
    <p:sldId id="923" r:id="rId42"/>
    <p:sldId id="928" r:id="rId43"/>
    <p:sldId id="931" r:id="rId44"/>
    <p:sldId id="962" r:id="rId45"/>
    <p:sldId id="930" r:id="rId46"/>
    <p:sldId id="934" r:id="rId47"/>
    <p:sldId id="937" r:id="rId48"/>
    <p:sldId id="945" r:id="rId49"/>
    <p:sldId id="938" r:id="rId50"/>
    <p:sldId id="935" r:id="rId51"/>
    <p:sldId id="942" r:id="rId52"/>
    <p:sldId id="943" r:id="rId53"/>
    <p:sldId id="947" r:id="rId54"/>
    <p:sldId id="950" r:id="rId55"/>
    <p:sldId id="964" r:id="rId56"/>
    <p:sldId id="949" r:id="rId57"/>
    <p:sldId id="951" r:id="rId58"/>
    <p:sldId id="939" r:id="rId59"/>
    <p:sldId id="940" r:id="rId60"/>
    <p:sldId id="953" r:id="rId61"/>
    <p:sldId id="955" r:id="rId62"/>
  </p:sldIdLst>
  <p:sldSz cx="9144000" cy="6858000" type="screen4x3"/>
  <p:notesSz cx="7099300" cy="10234613"/>
  <p:defaultTextStyle>
    <a:defPPr>
      <a:defRPr lang="en-US"/>
    </a:defPPr>
    <a:lvl1pPr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굴림" charset="-127"/>
        <a:cs typeface="+mn-cs"/>
      </a:defRPr>
    </a:lvl5pPr>
    <a:lvl6pPr marL="2286000" algn="l" defTabSz="914400" rtl="0" eaLnBrk="1" latinLnBrk="1" hangingPunct="1">
      <a:defRPr kumimoji="1" sz="2400" kern="1200">
        <a:solidFill>
          <a:schemeClr val="tx1"/>
        </a:solidFill>
        <a:latin typeface="Times New Roman" pitchFamily="18" charset="0"/>
        <a:ea typeface="굴림" charset="-127"/>
        <a:cs typeface="+mn-cs"/>
      </a:defRPr>
    </a:lvl6pPr>
    <a:lvl7pPr marL="2743200" algn="l" defTabSz="914400" rtl="0" eaLnBrk="1" latinLnBrk="1" hangingPunct="1">
      <a:defRPr kumimoji="1" sz="2400" kern="1200">
        <a:solidFill>
          <a:schemeClr val="tx1"/>
        </a:solidFill>
        <a:latin typeface="Times New Roman" pitchFamily="18" charset="0"/>
        <a:ea typeface="굴림" charset="-127"/>
        <a:cs typeface="+mn-cs"/>
      </a:defRPr>
    </a:lvl7pPr>
    <a:lvl8pPr marL="3200400" algn="l" defTabSz="914400" rtl="0" eaLnBrk="1" latinLnBrk="1" hangingPunct="1">
      <a:defRPr kumimoji="1" sz="2400" kern="1200">
        <a:solidFill>
          <a:schemeClr val="tx1"/>
        </a:solidFill>
        <a:latin typeface="Times New Roman" pitchFamily="18" charset="0"/>
        <a:ea typeface="굴림" charset="-127"/>
        <a:cs typeface="+mn-cs"/>
      </a:defRPr>
    </a:lvl8pPr>
    <a:lvl9pPr marL="3657600" algn="l" defTabSz="914400" rtl="0" eaLnBrk="1" latinLnBrk="1" hangingPunct="1">
      <a:defRPr kumimoji="1" sz="2400" kern="1200">
        <a:solidFill>
          <a:schemeClr val="tx1"/>
        </a:solidFill>
        <a:latin typeface="Times New Roman" pitchFamily="18" charset="0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997C"/>
    <a:srgbClr val="8B3733"/>
    <a:srgbClr val="452F31"/>
    <a:srgbClr val="CE7C78"/>
    <a:srgbClr val="FF9900"/>
    <a:srgbClr val="DCC3C2"/>
    <a:srgbClr val="D1D1D1"/>
    <a:srgbClr val="BCA48A"/>
    <a:srgbClr val="543718"/>
    <a:srgbClr val="865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06799F8-075E-4A3A-A7F6-7FBC6576F1A4}" styleName="테마 스타일 2 - 강조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테마 스타일 2 - 강조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0" autoAdjust="0"/>
    <p:restoredTop sz="85784" autoAdjust="0"/>
  </p:normalViewPr>
  <p:slideViewPr>
    <p:cSldViewPr>
      <p:cViewPr varScale="1">
        <p:scale>
          <a:sx n="70" d="100"/>
          <a:sy n="70" d="100"/>
        </p:scale>
        <p:origin x="9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25" d="100"/>
        <a:sy n="125" d="100"/>
      </p:scale>
      <p:origin x="0" y="-29362"/>
    </p:cViewPr>
  </p:sorterViewPr>
  <p:notesViewPr>
    <p:cSldViewPr>
      <p:cViewPr varScale="1">
        <p:scale>
          <a:sx n="48" d="100"/>
          <a:sy n="48" d="100"/>
        </p:scale>
        <p:origin x="289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6363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0" latinLnBrk="0" hangingPunct="0">
              <a:defRPr kumimoji="0" sz="1300"/>
            </a:lvl1pPr>
          </a:lstStyle>
          <a:p>
            <a:endParaRPr lang="en-US" altLang="ko-KR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1"/>
            <a:ext cx="3076363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0" latinLnBrk="0" hangingPunct="0">
              <a:defRPr kumimoji="0" sz="1300"/>
            </a:lvl1pPr>
          </a:lstStyle>
          <a:p>
            <a:endParaRPr lang="en-US" altLang="ko-KR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2883"/>
            <a:ext cx="3076363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0" latinLnBrk="0" hangingPunct="0">
              <a:defRPr kumimoji="0" sz="1300"/>
            </a:lvl1pPr>
          </a:lstStyle>
          <a:p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49832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6363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0" latinLnBrk="0" hangingPunct="0">
              <a:defRPr kumimoji="0" sz="1300"/>
            </a:lvl1pPr>
          </a:lstStyle>
          <a:p>
            <a:endParaRPr lang="en-US" altLang="ko-KR"/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3"/>
            <a:ext cx="5206153" cy="46055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1"/>
            <a:ext cx="3076363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0" latinLnBrk="0" hangingPunct="0">
              <a:defRPr kumimoji="0" sz="1300"/>
            </a:lvl1pPr>
          </a:lstStyle>
          <a:p>
            <a:endParaRPr lang="en-US" altLang="ko-KR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2883"/>
            <a:ext cx="3076363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0" latinLnBrk="0" hangingPunct="0">
              <a:defRPr kumimoji="0" sz="1300"/>
            </a:lvl1pPr>
          </a:lstStyle>
          <a:p>
            <a:endParaRPr lang="en-US" altLang="ko-K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3"/>
            <a:ext cx="3076363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0" latinLnBrk="0" hangingPunct="0">
              <a:defRPr kumimoji="0" sz="1300"/>
            </a:lvl1pPr>
          </a:lstStyle>
          <a:p>
            <a:fld id="{AF619761-D4E8-4C00-93B1-9ED7E1E4EAAB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090227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qunki.com/8734/14-of-the-most-amazing-international-borders-from-around-the-world/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qunki.com/8734/14-of-the-most-amazing-international-borders-from-around-the-world/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51338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03965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lnSpc>
                <a:spcPct val="80000"/>
              </a:lnSpc>
              <a:defRPr/>
            </a:pPr>
            <a:r>
              <a:rPr lang="en-US" altLang="ko-KR" sz="2000" dirty="0" smtClean="0"/>
              <a:t>20 times heel rise (Perry, 1992),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ko-KR" sz="2000" dirty="0" smtClean="0"/>
              <a:t>25 times heel rise (Daniels &amp; </a:t>
            </a:r>
            <a:r>
              <a:rPr lang="en-US" altLang="ko-KR" sz="2000" dirty="0" err="1" smtClean="0"/>
              <a:t>Worthingham</a:t>
            </a:r>
            <a:r>
              <a:rPr lang="en-US" altLang="ko-KR" sz="2000" dirty="0" smtClean="0"/>
              <a:t>, 2007)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734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7681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48267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E7A329-8721-4DDB-94A4-A01E41E14239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0898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sz="1200" b="0" i="0" kern="1200" dirty="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  <a:cs typeface="+mn-cs"/>
              </a:rPr>
              <a:t>This border between the two countries runs through the city of </a:t>
            </a:r>
            <a:r>
              <a:rPr kumimoji="1" lang="en-US" altLang="ko-KR" sz="1200" b="0" i="0" kern="1200" dirty="0" err="1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  <a:cs typeface="+mn-cs"/>
              </a:rPr>
              <a:t>Baarle</a:t>
            </a:r>
            <a:r>
              <a:rPr kumimoji="1" lang="en-US" altLang="ko-KR" sz="1200" b="0" i="0" kern="1200" dirty="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  <a:cs typeface="+mn-cs"/>
              </a:rPr>
              <a:t> and divides the city into two separate municipalities. </a:t>
            </a:r>
          </a:p>
          <a:p>
            <a:r>
              <a:rPr lang="en-US" altLang="ko-KR" smtClean="0">
                <a:hlinkClick r:id="rId3"/>
              </a:rPr>
              <a:t>https://qunki.com/8734/14-of-the-most-amazing-international-borders-from-around-the-world/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697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sz="1200" b="0" i="0" kern="1200" dirty="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  <a:cs typeface="+mn-cs"/>
              </a:rPr>
              <a:t>This border between the two countries runs through the city of </a:t>
            </a:r>
            <a:r>
              <a:rPr kumimoji="1" lang="en-US" altLang="ko-KR" sz="1200" b="0" i="0" kern="1200" dirty="0" err="1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  <a:cs typeface="+mn-cs"/>
              </a:rPr>
              <a:t>Baarle</a:t>
            </a:r>
            <a:r>
              <a:rPr kumimoji="1" lang="en-US" altLang="ko-KR" sz="1200" b="0" i="0" kern="1200" dirty="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  <a:cs typeface="+mn-cs"/>
              </a:rPr>
              <a:t> and divides the city into two separate municipalities. </a:t>
            </a:r>
          </a:p>
          <a:p>
            <a:r>
              <a:rPr lang="en-US" altLang="ko-KR" smtClean="0">
                <a:hlinkClick r:id="rId3"/>
              </a:rPr>
              <a:t>https://qunki.com/8734/14-of-the-most-amazing-international-borders-from-around-the-world/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54525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Shirley  </a:t>
            </a:r>
            <a:r>
              <a:rPr lang="ko-KR" altLang="en-US" dirty="0" smtClean="0"/>
              <a:t>미국</a:t>
            </a:r>
            <a:r>
              <a:rPr lang="en-US" altLang="ko-KR" dirty="0" smtClean="0"/>
              <a:t>·</a:t>
            </a:r>
            <a:r>
              <a:rPr lang="ko-KR" altLang="en-US" dirty="0" smtClean="0"/>
              <a:t>영국 </a:t>
            </a:r>
            <a:r>
              <a:rPr lang="en-US" altLang="ko-KR" dirty="0" smtClean="0"/>
              <a:t>[</a:t>
            </a:r>
            <a:r>
              <a:rPr lang="en-US" altLang="ko-KR" dirty="0" err="1" smtClean="0"/>
              <a:t>ʃə</a:t>
            </a:r>
            <a:r>
              <a:rPr lang="en-US" altLang="ko-KR" dirty="0" smtClean="0"/>
              <a:t>́:</a:t>
            </a:r>
            <a:r>
              <a:rPr lang="en-US" altLang="ko-KR" dirty="0" err="1" smtClean="0"/>
              <a:t>rli</a:t>
            </a:r>
            <a:r>
              <a:rPr lang="en-US" altLang="ko-KR" dirty="0" smtClean="0"/>
              <a:t>] Ryan[</a:t>
            </a:r>
            <a:r>
              <a:rPr lang="en-US" altLang="ko-KR" dirty="0" err="1" smtClean="0"/>
              <a:t>raiən</a:t>
            </a:r>
            <a:r>
              <a:rPr lang="en-US" altLang="ko-KR" dirty="0" smtClean="0"/>
              <a:t>]</a:t>
            </a:r>
          </a:p>
          <a:p>
            <a:r>
              <a:rPr lang="en-US" altLang="ko-KR" dirty="0" smtClean="0"/>
              <a:t>The Shirley Ryan </a:t>
            </a:r>
            <a:r>
              <a:rPr lang="en-US" altLang="ko-KR" dirty="0" err="1" smtClean="0"/>
              <a:t>AbilityLab</a:t>
            </a:r>
            <a:r>
              <a:rPr lang="en-US" altLang="ko-KR" dirty="0" smtClean="0"/>
              <a:t> is a nationally ranked physical medicine and rehabilitation research hospital based in Chicago, 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17678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Shirley  </a:t>
            </a:r>
            <a:r>
              <a:rPr lang="ko-KR" altLang="en-US" dirty="0" smtClean="0"/>
              <a:t>미국</a:t>
            </a:r>
            <a:r>
              <a:rPr lang="en-US" altLang="ko-KR" dirty="0" smtClean="0"/>
              <a:t>·</a:t>
            </a:r>
            <a:r>
              <a:rPr lang="ko-KR" altLang="en-US" dirty="0" smtClean="0"/>
              <a:t>영국 </a:t>
            </a:r>
            <a:r>
              <a:rPr lang="en-US" altLang="ko-KR" dirty="0" smtClean="0"/>
              <a:t>[</a:t>
            </a:r>
            <a:r>
              <a:rPr lang="en-US" altLang="ko-KR" dirty="0" err="1" smtClean="0"/>
              <a:t>ʃə</a:t>
            </a:r>
            <a:r>
              <a:rPr lang="en-US" altLang="ko-KR" dirty="0" smtClean="0"/>
              <a:t>́:</a:t>
            </a:r>
            <a:r>
              <a:rPr lang="en-US" altLang="ko-KR" dirty="0" err="1" smtClean="0"/>
              <a:t>rli</a:t>
            </a:r>
            <a:r>
              <a:rPr lang="en-US" altLang="ko-KR" dirty="0" smtClean="0"/>
              <a:t>] Ryan[</a:t>
            </a:r>
            <a:r>
              <a:rPr lang="en-US" altLang="ko-KR" dirty="0" err="1" smtClean="0"/>
              <a:t>raiən</a:t>
            </a:r>
            <a:r>
              <a:rPr lang="en-US" altLang="ko-KR" dirty="0" smtClean="0"/>
              <a:t>]</a:t>
            </a:r>
          </a:p>
          <a:p>
            <a:r>
              <a:rPr lang="en-US" altLang="ko-KR" dirty="0" smtClean="0"/>
              <a:t>The Shirley Ryan </a:t>
            </a:r>
            <a:r>
              <a:rPr lang="en-US" altLang="ko-KR" dirty="0" err="1" smtClean="0"/>
              <a:t>AbilityLab</a:t>
            </a:r>
            <a:r>
              <a:rPr lang="en-US" altLang="ko-KR" dirty="0" smtClean="0"/>
              <a:t> is a nationally ranked physical medicine and rehabilitation research hospital based in Chicago,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94813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E7A329-8721-4DDB-94A4-A01E41E14239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0529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sz="1200" b="0" i="0" kern="1200" dirty="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  <a:cs typeface="+mn-cs"/>
              </a:rPr>
              <a:t> </a:t>
            </a:r>
            <a:r>
              <a:rPr kumimoji="1" lang="ko-KR" altLang="en-US" sz="1200" b="0" i="0" kern="1200" dirty="0" err="1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  <a:cs typeface="+mn-cs"/>
              </a:rPr>
              <a:t>슬랙라인</a:t>
            </a:r>
            <a:r>
              <a:rPr kumimoji="1" lang="en-US" altLang="ko-KR" sz="1200" b="0" i="0" kern="1200" dirty="0" smtClean="0">
                <a:solidFill>
                  <a:schemeClr val="tx1"/>
                </a:solidFill>
                <a:effectLst/>
                <a:latin typeface="굴림" charset="-127"/>
                <a:ea typeface="굴림" charset="-127"/>
                <a:cs typeface="+mn-cs"/>
              </a:rPr>
              <a:t>(Slack Line)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703644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E7A329-8721-4DDB-94A4-A01E41E14239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0197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We need to find out where the wind is coming from.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95001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E7A329-8721-4DDB-94A4-A01E41E14239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2314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E7A329-8721-4DDB-94A4-A01E41E14239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5819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We need to find out where the wind is coming from.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55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54459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E7A329-8721-4DDB-94A4-A01E41E14239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6007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180401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59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0533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ko-KR" smtClean="0"/>
              <a:t>contextual factors: </a:t>
            </a:r>
            <a:r>
              <a:rPr lang="ko-KR" altLang="en-US" smtClean="0"/>
              <a:t>전후관계</a:t>
            </a:r>
          </a:p>
          <a:p>
            <a:pPr eaLnBrk="1" hangingPunct="1"/>
            <a:r>
              <a:rPr lang="en-US" altLang="ko-KR" smtClean="0"/>
              <a:t>Contextual factors are characteristics of the environment that are related to the effectiveness of a collaboration 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34334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4021295" y="9721108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19" tIns="49509" rIns="99019" bIns="49509" anchor="b"/>
          <a:lstStyle/>
          <a:p>
            <a:pPr algn="r"/>
            <a:fld id="{C777A28A-30CE-40C1-8FD2-12D65A713632}" type="slidenum">
              <a:rPr lang="ko-KR" altLang="en-US" sz="1300">
                <a:solidFill>
                  <a:srgbClr val="000000"/>
                </a:solidFill>
                <a:latin typeface="굴림" charset="-127"/>
              </a:rPr>
              <a:pPr algn="r"/>
              <a:t>17</a:t>
            </a:fld>
            <a:endParaRPr lang="en-US" altLang="ko-KR" sz="1300" dirty="0">
              <a:solidFill>
                <a:srgbClr val="000000"/>
              </a:solidFill>
              <a:latin typeface="굴림" charset="-127"/>
            </a:endParaRPr>
          </a:p>
        </p:txBody>
      </p:sp>
      <p:sp>
        <p:nvSpPr>
          <p:cNvPr id="91139" name="Rectangle 2"/>
          <p:cNvSpPr>
            <a:spLocks noChangeArrowheads="1"/>
          </p:cNvSpPr>
          <p:nvPr/>
        </p:nvSpPr>
        <p:spPr bwMode="auto">
          <a:xfrm>
            <a:off x="4022938" y="0"/>
            <a:ext cx="3076363" cy="51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 algn="ctr" defTabSz="914764">
              <a:spcBef>
                <a:spcPct val="50000"/>
              </a:spcBef>
            </a:pPr>
            <a:endParaRPr lang="ko-KR" altLang="en-US" sz="1700" b="1" dirty="0">
              <a:solidFill>
                <a:srgbClr val="000000"/>
              </a:solidFill>
            </a:endParaRPr>
          </a:p>
        </p:txBody>
      </p:sp>
      <p:sp>
        <p:nvSpPr>
          <p:cNvPr id="91140" name="Rectangle 3"/>
          <p:cNvSpPr>
            <a:spLocks noChangeArrowheads="1"/>
          </p:cNvSpPr>
          <p:nvPr/>
        </p:nvSpPr>
        <p:spPr bwMode="auto">
          <a:xfrm>
            <a:off x="1" y="9721110"/>
            <a:ext cx="3076363" cy="51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 algn="ctr" defTabSz="914764">
              <a:spcBef>
                <a:spcPct val="50000"/>
              </a:spcBef>
            </a:pPr>
            <a:endParaRPr lang="ko-KR" altLang="en-US" sz="1700" b="1" dirty="0">
              <a:solidFill>
                <a:srgbClr val="000000"/>
              </a:solidFill>
            </a:endParaRPr>
          </a:p>
        </p:txBody>
      </p:sp>
      <p:sp>
        <p:nvSpPr>
          <p:cNvPr id="91141" name="Rectangle 4"/>
          <p:cNvSpPr>
            <a:spLocks noChangeArrowheads="1"/>
          </p:cNvSpPr>
          <p:nvPr/>
        </p:nvSpPr>
        <p:spPr bwMode="auto">
          <a:xfrm>
            <a:off x="1" y="0"/>
            <a:ext cx="3076363" cy="51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 algn="ctr" defTabSz="914764">
              <a:spcBef>
                <a:spcPct val="50000"/>
              </a:spcBef>
            </a:pPr>
            <a:endParaRPr lang="ko-KR" altLang="en-US" sz="1700" b="1" dirty="0">
              <a:solidFill>
                <a:srgbClr val="000000"/>
              </a:solidFill>
            </a:endParaRPr>
          </a:p>
        </p:txBody>
      </p:sp>
      <p:sp>
        <p:nvSpPr>
          <p:cNvPr id="9114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46576" y="4866773"/>
            <a:ext cx="5206153" cy="4307066"/>
          </a:xfrm>
          <a:noFill/>
          <a:ln/>
        </p:spPr>
        <p:txBody>
          <a:bodyPr lIns="95413" tIns="47707" rIns="95413" bIns="47707"/>
          <a:lstStyle/>
          <a:p>
            <a:pPr eaLnBrk="1" hangingPunct="1">
              <a:lnSpc>
                <a:spcPct val="80000"/>
              </a:lnSpc>
            </a:pPr>
            <a:r>
              <a:rPr lang="en-US" altLang="ko-KR" sz="1100" dirty="0">
                <a:cs typeface="Times New Roman" pitchFamily="18" charset="0"/>
              </a:rPr>
              <a:t>The ICIDH-2 classifies functioning at both the level of body/body part, whole person, and whole person in social context. Disablements are: </a:t>
            </a:r>
            <a:endParaRPr lang="pt-BR" altLang="ko-KR" sz="1100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altLang="ko-KR" sz="1100" dirty="0">
                <a:cs typeface="Times New Roman" pitchFamily="18" charset="0"/>
              </a:rPr>
              <a:t>losses or abnormalities of bodily function and structure (impairments), </a:t>
            </a:r>
            <a:endParaRPr lang="pt-BR" altLang="ko-KR" sz="1100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altLang="ko-KR" sz="1100" dirty="0">
                <a:cs typeface="Times New Roman" pitchFamily="18" charset="0"/>
              </a:rPr>
              <a:t>limitations of activities (disabilities),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altLang="ko-KR" sz="1100" dirty="0">
                <a:cs typeface="Times New Roman" pitchFamily="18" charset="0"/>
              </a:rPr>
              <a:t>restrictions in participation (formally called handicaps).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sz="1100" dirty="0">
                <a:cs typeface="Times New Roman" pitchFamily="18" charset="0"/>
              </a:rPr>
              <a:t>The diagram shows that disablement and functioning are outcomes of interactions between health conditions and contextual factors. The interaction is complex, bi-directional and dynamic. The model does not posit a causal linkage between the three dimensions of disablement; rather, at each level, disablement occurs within and by means of contextual factors. Two sorts of contextual factors are identified: </a:t>
            </a:r>
            <a:r>
              <a:rPr lang="en-US" altLang="ko-KR" sz="1100" dirty="0">
                <a:solidFill>
                  <a:srgbClr val="0000FF"/>
                </a:solidFill>
                <a:cs typeface="Times New Roman" pitchFamily="18" charset="0"/>
              </a:rPr>
              <a:t>social and physical environmental factors</a:t>
            </a:r>
            <a:r>
              <a:rPr lang="en-US" altLang="ko-KR" sz="1100" dirty="0">
                <a:cs typeface="Times New Roman" pitchFamily="18" charset="0"/>
              </a:rPr>
              <a:t> (social attitudes, architectural characteristics, legal and social structures, as well as climate, terrain and so forth); and </a:t>
            </a:r>
            <a:r>
              <a:rPr lang="en-US" altLang="ko-KR" sz="1100" dirty="0">
                <a:solidFill>
                  <a:srgbClr val="0000FF"/>
                </a:solidFill>
                <a:cs typeface="Times New Roman" pitchFamily="18" charset="0"/>
              </a:rPr>
              <a:t>personal factors</a:t>
            </a:r>
            <a:r>
              <a:rPr lang="en-US" altLang="ko-KR" sz="1100" dirty="0">
                <a:cs typeface="Times New Roman" pitchFamily="18" charset="0"/>
              </a:rPr>
              <a:t> that include gender, age, other health conditions, coping styles, social background, education, profession, past and current experience, overall </a:t>
            </a:r>
            <a:r>
              <a:rPr lang="en-US" altLang="ko-KR" sz="1100" dirty="0" err="1">
                <a:cs typeface="Times New Roman" pitchFamily="18" charset="0"/>
              </a:rPr>
              <a:t>behaviour</a:t>
            </a:r>
            <a:r>
              <a:rPr lang="en-US" altLang="ko-KR" sz="1100" dirty="0">
                <a:cs typeface="Times New Roman" pitchFamily="18" charset="0"/>
              </a:rPr>
              <a:t> pattern, character style and other factors that influence how disablement is experienced by the individual. The ICIDH-2 classifies functioning at both the level of body/body part, whole person, and whole person in social context. Disablements are: </a:t>
            </a:r>
            <a:endParaRPr lang="pt-BR" altLang="ko-KR" sz="1100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altLang="ko-KR" sz="1100" dirty="0">
                <a:cs typeface="Times New Roman" pitchFamily="18" charset="0"/>
              </a:rPr>
              <a:t>losses or abnormalities of bodily function and structure (impairments), </a:t>
            </a:r>
            <a:endParaRPr lang="pt-BR" altLang="ko-KR" sz="1100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altLang="ko-KR" sz="1100" dirty="0">
                <a:cs typeface="Times New Roman" pitchFamily="18" charset="0"/>
              </a:rPr>
              <a:t>limitations of activities (disabilities),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altLang="ko-KR" sz="1100" dirty="0">
                <a:cs typeface="Times New Roman" pitchFamily="18" charset="0"/>
              </a:rPr>
              <a:t>restrictions in participation (formally called handicaps).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sz="1100" dirty="0">
                <a:cs typeface="Times New Roman" pitchFamily="18" charset="0"/>
              </a:rPr>
              <a:t>The diagram shows that disablement and functioning are outcomes of interactions between health conditions and contextual factors. The interaction is complex, bi-directional and dynamic. The model does not posit a causal linkage between the three dimensions of disablement; rather, at each level, disablement occurs within and by means of contextual factors. Two sorts of contextual factors are identified: </a:t>
            </a:r>
            <a:r>
              <a:rPr lang="en-US" altLang="ko-KR" sz="1100" dirty="0">
                <a:solidFill>
                  <a:srgbClr val="0000FF"/>
                </a:solidFill>
                <a:cs typeface="Times New Roman" pitchFamily="18" charset="0"/>
              </a:rPr>
              <a:t>social and physical environmental factors</a:t>
            </a:r>
            <a:r>
              <a:rPr lang="en-US" altLang="ko-KR" sz="1100" dirty="0">
                <a:cs typeface="Times New Roman" pitchFamily="18" charset="0"/>
              </a:rPr>
              <a:t> (social attitudes, architectural characteristics, legal and social structures, as well as climate, terrain and so forth); and </a:t>
            </a:r>
            <a:r>
              <a:rPr lang="en-US" altLang="ko-KR" sz="1100" dirty="0">
                <a:solidFill>
                  <a:srgbClr val="0000FF"/>
                </a:solidFill>
                <a:cs typeface="Times New Roman" pitchFamily="18" charset="0"/>
              </a:rPr>
              <a:t>personal factors</a:t>
            </a:r>
            <a:r>
              <a:rPr lang="en-US" altLang="ko-KR" sz="1100" dirty="0">
                <a:cs typeface="Times New Roman" pitchFamily="18" charset="0"/>
              </a:rPr>
              <a:t> that include gender, age, other health conditions, coping styles, social background, education, profession, past and current experience, overall </a:t>
            </a:r>
            <a:r>
              <a:rPr lang="en-US" altLang="ko-KR" sz="1100" dirty="0" err="1">
                <a:cs typeface="Times New Roman" pitchFamily="18" charset="0"/>
              </a:rPr>
              <a:t>behaviour</a:t>
            </a:r>
            <a:r>
              <a:rPr lang="en-US" altLang="ko-KR" sz="1100" dirty="0">
                <a:cs typeface="Times New Roman" pitchFamily="18" charset="0"/>
              </a:rPr>
              <a:t> pattern, character style and other factors that influence how disablement is experienced by the individual.</a:t>
            </a:r>
            <a:endParaRPr lang="en-GB" altLang="ko-KR" sz="1100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ko-KR" sz="1100" dirty="0">
              <a:cs typeface="Times New Roman" pitchFamily="18" charset="0"/>
            </a:endParaRPr>
          </a:p>
        </p:txBody>
      </p:sp>
      <p:sp>
        <p:nvSpPr>
          <p:cNvPr id="91143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5700" y="887413"/>
            <a:ext cx="4789488" cy="3590925"/>
          </a:xfrm>
          <a:ln w="12700" cap="flat">
            <a:solidFill>
              <a:schemeClr val="tx1"/>
            </a:solidFill>
          </a:ln>
        </p:spPr>
      </p:sp>
      <p:sp>
        <p:nvSpPr>
          <p:cNvPr id="8" name="날짜 개체 틀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67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45520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0000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10600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24136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19761-D4E8-4C00-93B1-9ED7E1E4EAAB}" type="slidenum">
              <a:rPr lang="ko-KR" altLang="en-US" smtClean="0"/>
              <a:pPr/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56375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762000" y="2514600"/>
            <a:ext cx="7696200" cy="1371600"/>
          </a:xfrm>
        </p:spPr>
        <p:txBody>
          <a:bodyPr/>
          <a:lstStyle>
            <a:lvl1pPr>
              <a:defRPr sz="5400">
                <a:ea typeface="Arial Unicode MS" pitchFamily="50" charset="-127"/>
                <a:cs typeface="Arial Unicode MS" pitchFamily="50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4495800"/>
            <a:ext cx="7772400" cy="1676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01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D9189-749A-47F8-BACE-17131D45F1EF}" type="slidenum">
              <a:rPr lang="ko-KR" altLang="en-US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71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BF578-CEEF-4ED4-9AB5-CD94D7CE5A1F}" type="slidenum">
              <a:rPr lang="ko-KR" altLang="en-US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99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858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07846DC-FB5E-428D-AAD8-70F6500BE30C}" type="slidenum">
              <a:rPr lang="ko-KR" altLang="en-US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686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858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04935B8-2E31-4ADD-8058-30629138603C}" type="slidenum">
              <a:rPr lang="ko-KR" altLang="en-US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452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5FB646-93D1-40CA-A895-74C8D346C1D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ko-KR" altLang="en-US" sz="1800">
              <a:solidFill>
                <a:prstClr val="black"/>
              </a:solidFill>
              <a:latin typeface="굴림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D08DFB-9786-48B8-A86F-C45BB66E9EB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726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none"/>
        </p:style>
        <p:txBody>
          <a:bodyPr>
            <a:normAutofit/>
          </a:bodyPr>
          <a:lstStyle>
            <a:lvl1pPr>
              <a:defRPr sz="4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smtClean="0">
                <a:solidFill>
                  <a:prstClr val="black">
                    <a:tint val="75000"/>
                  </a:prstClr>
                </a:solidFill>
              </a:rPr>
              <a:t>2002 Seoul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 sz="1800" dirty="0" smtClean="0">
                <a:solidFill>
                  <a:prstClr val="black"/>
                </a:solidFill>
                <a:latin typeface="굴림" charset="-127"/>
              </a:rPr>
              <a:t>Shin, </a:t>
            </a:r>
            <a:r>
              <a:rPr lang="en-US" altLang="ko-KR" sz="1800" dirty="0" err="1" smtClean="0">
                <a:solidFill>
                  <a:prstClr val="black"/>
                </a:solidFill>
                <a:latin typeface="굴림" charset="-127"/>
              </a:rPr>
              <a:t>Seung</a:t>
            </a:r>
            <a:r>
              <a:rPr lang="en-US" altLang="ko-KR" sz="1800" dirty="0" smtClean="0">
                <a:solidFill>
                  <a:prstClr val="black"/>
                </a:solidFill>
                <a:latin typeface="굴림" charset="-127"/>
              </a:rPr>
              <a:t> - sub</a:t>
            </a:r>
            <a:endParaRPr lang="ko-KR" altLang="en-US" sz="1800" dirty="0">
              <a:solidFill>
                <a:prstClr val="black"/>
              </a:solidFill>
              <a:latin typeface="굴림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D2E2D-B9A7-42C9-892F-59DE8B34401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58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BB4D5F-DBDD-4579-8A0E-9CD95102A01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ko-KR" altLang="en-US" sz="1800">
              <a:solidFill>
                <a:prstClr val="black"/>
              </a:solidFill>
              <a:latin typeface="굴림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C5AA4-E7B5-4169-8B92-003B64B420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86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136E32-291E-4AB2-862D-3455CA2D3E5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ko-KR" altLang="en-US" sz="1800">
              <a:solidFill>
                <a:prstClr val="black"/>
              </a:solidFill>
              <a:latin typeface="굴림" charset="-127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A49D6-5426-4A84-854D-E269F1D9EE0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326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6578A5-BFA5-4CB8-B626-9C38081FE11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ko-KR" altLang="en-US" sz="1800">
              <a:solidFill>
                <a:prstClr val="black"/>
              </a:solidFill>
              <a:latin typeface="굴림" charset="-127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B9D333-BE7E-46CC-8604-6C2C2E258B7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56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1F9ED-F770-40A7-AB28-941E25799DE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ko-KR" altLang="en-US" sz="1800">
              <a:solidFill>
                <a:prstClr val="black"/>
              </a:solidFill>
              <a:latin typeface="굴림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1C2ACA-2BDA-45F2-A87D-063C8B9A098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07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>
              <a:defRPr sz="3600" b="1" cap="none" spc="0">
                <a:ln/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 sz="22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543044-D664-41F6-BB72-42E6A8389EC0}" type="slidenum">
              <a:rPr lang="ko-KR" altLang="en-US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4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B0DFE7-E909-40CC-87DF-BE6359032E8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ko-KR" altLang="en-US" sz="1800">
              <a:solidFill>
                <a:prstClr val="black"/>
              </a:solidFill>
              <a:latin typeface="굴림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620155" y="5589240"/>
            <a:ext cx="2133600" cy="365125"/>
          </a:xfrm>
        </p:spPr>
        <p:txBody>
          <a:bodyPr/>
          <a:lstStyle/>
          <a:p>
            <a:pPr>
              <a:defRPr/>
            </a:pPr>
            <a:fld id="{187759C3-82A0-4D55-AD54-C6295ABA097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7686955" y="6381328"/>
            <a:ext cx="1061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800" b="1" i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Y견고딕" pitchFamily="18" charset="-127"/>
                <a:ea typeface="HY견고딕" pitchFamily="18" charset="-127"/>
              </a:rPr>
              <a:t>3S PNF</a:t>
            </a:r>
            <a:endParaRPr lang="en-US" altLang="ko-KR" sz="1800" b="1" i="1" dirty="0">
              <a:solidFill>
                <a:srgbClr val="1F497D">
                  <a:lumMod val="60000"/>
                  <a:lumOff val="40000"/>
                </a:srgb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3884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3C57E0-2BBC-40CC-A7B7-EF94593D1D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ko-KR" altLang="en-US" sz="1800">
              <a:solidFill>
                <a:prstClr val="black"/>
              </a:solidFill>
              <a:latin typeface="굴림" charset="-127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9C86E7-2AA5-44FB-9AF5-019D461196A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21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24C171-B7FE-42E7-AAE6-A3C6CA1A120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ko-KR" altLang="en-US" sz="1800">
              <a:solidFill>
                <a:prstClr val="black"/>
              </a:solidFill>
              <a:latin typeface="굴림" charset="-127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739A3-5770-4C17-9D17-C7647120845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39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42653-4025-4905-9F61-2B617046D5A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ko-KR" altLang="en-US" sz="1800">
              <a:solidFill>
                <a:prstClr val="black"/>
              </a:solidFill>
              <a:latin typeface="굴림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AB51F-4D1C-4C4A-8558-F68E47444A8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381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8522B1-4D6F-49CE-80B7-D4E09C5DEE7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ko-KR" altLang="en-US" sz="1800">
              <a:solidFill>
                <a:prstClr val="black"/>
              </a:solidFill>
              <a:latin typeface="굴림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02092C-86C7-4A72-ACAC-2A5B9ADEA3C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03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1_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ko-KR" altLang="en-US" noProof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11CD7-D03A-4764-B666-9DA4A8E2D1B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z="1800" dirty="0" smtClean="0">
                <a:solidFill>
                  <a:prstClr val="black"/>
                </a:solidFill>
                <a:latin typeface="굴림" charset="-127"/>
              </a:rPr>
              <a:t>3S</a:t>
            </a:r>
            <a:endParaRPr lang="ko-KR" altLang="en-US" sz="1800" dirty="0">
              <a:solidFill>
                <a:prstClr val="black"/>
              </a:solidFill>
              <a:latin typeface="굴림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E7CA3-8CD2-49F9-B5FF-410BBBAB4A5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1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 dirty="0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EEFFB1-3603-414A-9A9E-53DF7201803F}" type="slidenum">
              <a:rPr lang="ko-KR" altLang="en-US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0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7791F-DB11-499A-A5B2-29B11D5689CA}" type="slidenum">
              <a:rPr lang="ko-KR" altLang="en-US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1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B70DA-27BB-4F65-83D0-8B09618350FC}" type="slidenum">
              <a:rPr lang="ko-KR" altLang="en-US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69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1A58B-7093-47FA-A05E-3546CB6B7AF1}" type="slidenum">
              <a:rPr lang="ko-KR" altLang="en-US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0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8B989-9627-403D-981B-2C32D27922ED}" type="slidenum">
              <a:rPr lang="ko-KR" altLang="en-US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97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E1BD6-D093-4BB6-872E-5B60DBB165A7}" type="slidenum">
              <a:rPr lang="ko-KR" altLang="en-US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52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492BB-A506-42F1-962F-54F16B54818F}" type="slidenum">
              <a:rPr lang="ko-KR" altLang="en-US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6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ea"/>
              </a:defRPr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+mn-ea"/>
              </a:defRPr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0075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+mn-ea"/>
              </a:defRPr>
            </a:lvl1pPr>
          </a:lstStyle>
          <a:p>
            <a:fld id="{92772F34-79EB-4813-B35F-175E131DFC8E}" type="slidenum">
              <a:rPr lang="ko-KR" altLang="en-US">
                <a:solidFill>
                  <a:srgbClr val="FFFFFF"/>
                </a:solidFill>
              </a:rPr>
              <a:pPr/>
              <a:t>‹#›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1619251" y="6165852"/>
            <a:ext cx="7081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ko-KR" altLang="en-US" sz="1800" b="1" i="1" dirty="0">
                <a:solidFill>
                  <a:srgbClr val="000099"/>
                </a:solidFill>
                <a:latin typeface="굴림" charset="-127"/>
              </a:rPr>
              <a:t>                  </a:t>
            </a:r>
            <a:r>
              <a:rPr lang="en-US" altLang="ko-K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charset="-127"/>
              </a:rPr>
              <a:t> </a:t>
            </a:r>
            <a:r>
              <a:rPr lang="en-US" altLang="ko-KR" sz="1800" b="1" i="1" dirty="0">
                <a:solidFill>
                  <a:srgbClr val="FFFFFF"/>
                </a:solidFill>
                <a:latin typeface="굴림" charset="-127"/>
              </a:rPr>
              <a:t>               </a:t>
            </a:r>
            <a:endParaRPr lang="ko-KR" altLang="en-US" sz="1800" b="1" i="1" dirty="0">
              <a:solidFill>
                <a:srgbClr val="FFFFFF"/>
              </a:solidFill>
              <a:latin typeface="굴림" charset="-127"/>
            </a:endParaRPr>
          </a:p>
        </p:txBody>
      </p:sp>
      <p:sp>
        <p:nvSpPr>
          <p:cNvPr id="9" name="Line 14"/>
          <p:cNvSpPr>
            <a:spLocks noChangeShapeType="1"/>
          </p:cNvSpPr>
          <p:nvPr userDrawn="1"/>
        </p:nvSpPr>
        <p:spPr bwMode="auto">
          <a:xfrm>
            <a:off x="0" y="188640"/>
            <a:ext cx="9144000" cy="0"/>
          </a:xfrm>
          <a:prstGeom prst="line">
            <a:avLst/>
          </a:prstGeom>
          <a:noFill/>
          <a:ln w="215900">
            <a:pattFill prst="pct60">
              <a:fgClr>
                <a:srgbClr val="99CCFF"/>
              </a:fgClr>
              <a:bgClr>
                <a:srgbClr val="0066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endParaRPr lang="ko-KR" alt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267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굴림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SzPct val="115000"/>
        <a:buFont typeface="Tunga" pitchFamily="2"/>
        <a:buChar char="—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Tunga" pitchFamily="2"/>
        <a:buChar char="—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SzPct val="115000"/>
        <a:buFont typeface="Tunga" pitchFamily="2"/>
        <a:buChar char="—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Tunga" pitchFamily="2"/>
        <a:buChar char="—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Tunga" pitchFamily="2"/>
        <a:buChar char="—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Tunga" pitchFamily="2"/>
        <a:buChar char="—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Tunga" pitchFamily="2"/>
        <a:buChar char="—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Tunga" pitchFamily="2"/>
        <a:buChar char="—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lumMod val="0"/>
                <a:lumOff val="100000"/>
                <a:alpha val="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9C8468-BAD9-425E-86DA-5F6EDF44035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굴림" charset="-127"/>
              </a:rPr>
              <a:pPr>
                <a:defRPr/>
              </a:pPr>
              <a:t>2019-10-26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굴림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2607367-ADE2-4DCB-A5E5-66D442E562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굴림" charset="-127"/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굴림" charset="-127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771800" y="6309320"/>
            <a:ext cx="36718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800" b="1" i="1" dirty="0">
                <a:solidFill>
                  <a:prstClr val="white"/>
                </a:solidFill>
                <a:latin typeface="굴림" charset="-127"/>
              </a:rPr>
              <a:t>        </a:t>
            </a:r>
            <a:r>
              <a:rPr lang="en-US" altLang="ko-KR" sz="20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charset="-127"/>
              </a:rPr>
              <a:t>Shin, </a:t>
            </a:r>
            <a:r>
              <a:rPr lang="en-US" altLang="ko-KR" sz="20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charset="-127"/>
              </a:rPr>
              <a:t>Seung</a:t>
            </a:r>
            <a:r>
              <a:rPr lang="en-US" altLang="ko-KR" sz="20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굴림" charset="-127"/>
              </a:rPr>
              <a:t>-sub</a:t>
            </a:r>
            <a:endParaRPr lang="en-US" altLang="ko-KR" sz="1800" b="1" i="1" dirty="0">
              <a:solidFill>
                <a:prstClr val="white"/>
              </a:solidFill>
              <a:latin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743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l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16531" t="29700" r="39763" b="20600"/>
          <a:stretch/>
        </p:blipFill>
        <p:spPr>
          <a:xfrm>
            <a:off x="107504" y="1019923"/>
            <a:ext cx="7992888" cy="511256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l="7476" t="12182" r="35825" b="12182"/>
          <a:stretch/>
        </p:blipFill>
        <p:spPr>
          <a:xfrm>
            <a:off x="-5113624" y="7605464"/>
            <a:ext cx="8317472" cy="3534618"/>
          </a:xfrm>
          <a:prstGeom prst="rect">
            <a:avLst/>
          </a:prstGeom>
          <a:pattFill prst="pct90">
            <a:fgClr>
              <a:schemeClr val="tx1"/>
            </a:fgClr>
            <a:bgClr>
              <a:schemeClr val="bg1"/>
            </a:bgClr>
          </a:pattFill>
          <a:effectLst>
            <a:softEdge rad="101600"/>
          </a:effectLst>
        </p:spPr>
      </p:pic>
      <p:sp>
        <p:nvSpPr>
          <p:cNvPr id="5" name="TextBox 4"/>
          <p:cNvSpPr txBox="1"/>
          <p:nvPr/>
        </p:nvSpPr>
        <p:spPr>
          <a:xfrm>
            <a:off x="-98991" y="3015405"/>
            <a:ext cx="8856984" cy="2370425"/>
          </a:xfrm>
          <a:prstGeom prst="rect">
            <a:avLst/>
          </a:prstGeom>
          <a:solidFill>
            <a:schemeClr val="tx1"/>
          </a:solidFill>
          <a:effectLst>
            <a:softEdge rad="317500"/>
          </a:effectLst>
        </p:spPr>
        <p:txBody>
          <a:bodyPr wrap="square" lIns="396000" tIns="180000" rIns="180000" bIns="72000" rtlCol="0">
            <a:spAutoFit/>
          </a:bodyPr>
          <a:lstStyle/>
          <a:p>
            <a:pPr algn="ctr">
              <a:lnSpc>
                <a:spcPts val="3300"/>
              </a:lnSpc>
            </a:pPr>
            <a:endParaRPr lang="en-US" altLang="ko-KR" sz="3200" dirty="0" smtClean="0">
              <a:solidFill>
                <a:srgbClr val="C6691F"/>
              </a:solidFill>
            </a:endParaRPr>
          </a:p>
          <a:p>
            <a:pPr>
              <a:lnSpc>
                <a:spcPts val="3300"/>
              </a:lnSpc>
            </a:pPr>
            <a:r>
              <a:rPr lang="en-US" altLang="ko-KR" sz="3200" b="1" spc="-100" dirty="0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“</a:t>
            </a:r>
            <a:r>
              <a:rPr lang="en-US" altLang="ko-KR" sz="3200" b="1" spc="-1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How </a:t>
            </a:r>
            <a:r>
              <a:rPr lang="en-US" altLang="ko-KR" sz="3200" b="1" spc="-100" dirty="0">
                <a:solidFill>
                  <a:schemeClr val="bg2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to differentiate between </a:t>
            </a:r>
            <a:r>
              <a:rPr lang="en-US" altLang="ko-KR" sz="3200" b="1" spc="-100" dirty="0">
                <a:solidFill>
                  <a:srgbClr val="C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Activity </a:t>
            </a:r>
            <a:r>
              <a:rPr lang="en-US" altLang="ko-KR" sz="3200" b="1" spc="-100" dirty="0" smtClean="0">
                <a:solidFill>
                  <a:srgbClr val="C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</a:t>
            </a:r>
            <a:br>
              <a:rPr lang="en-US" altLang="ko-KR" sz="3200" b="1" spc="-100" dirty="0" smtClean="0">
                <a:solidFill>
                  <a:srgbClr val="C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en-US" altLang="ko-KR" sz="3200" b="1" spc="-100" dirty="0" smtClean="0">
                <a:solidFill>
                  <a:srgbClr val="C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Limitation &amp; Causal </a:t>
            </a:r>
            <a:r>
              <a:rPr lang="en-US" altLang="ko-KR" sz="3200" b="1" spc="-100" dirty="0">
                <a:solidFill>
                  <a:srgbClr val="C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Impairments </a:t>
            </a:r>
            <a:r>
              <a:rPr lang="en-US" altLang="ko-KR" sz="3200" b="1" spc="-100" dirty="0" smtClean="0">
                <a:solidFill>
                  <a:srgbClr val="C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/>
            </a:r>
            <a:br>
              <a:rPr lang="en-US" altLang="ko-KR" sz="3200" b="1" spc="-100" dirty="0" smtClean="0">
                <a:solidFill>
                  <a:srgbClr val="C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en-US" altLang="ko-KR" sz="3200" b="1" spc="-100" dirty="0" smtClean="0">
                <a:solidFill>
                  <a:srgbClr val="955017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</a:t>
            </a:r>
            <a:r>
              <a:rPr lang="en-US" altLang="ko-KR" sz="3200" b="1" spc="-1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when </a:t>
            </a:r>
            <a:r>
              <a:rPr lang="en-US" altLang="ko-KR" sz="3200" b="1" spc="-100" dirty="0">
                <a:solidFill>
                  <a:schemeClr val="bg2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assessing in PNF courses</a:t>
            </a:r>
            <a:r>
              <a:rPr lang="en-US" altLang="ko-KR" sz="3200" b="1" spc="-1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?” </a:t>
            </a:r>
            <a:endParaRPr lang="en-US" altLang="ko-KR" sz="3200" dirty="0">
              <a:solidFill>
                <a:schemeClr val="bg2">
                  <a:lumMod val="95000"/>
                  <a:lumOff val="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ts val="3300"/>
              </a:lnSpc>
            </a:pPr>
            <a:endParaRPr lang="en-US" altLang="ko-KR" sz="3600" b="1" spc="-100" dirty="0">
              <a:solidFill>
                <a:srgbClr val="C0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987824" y="5445224"/>
            <a:ext cx="50405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 kumimoji="1"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ko-KR" sz="2000" kern="0" dirty="0">
                <a:solidFill>
                  <a:srgbClr val="623725"/>
                </a:solidFill>
              </a:rPr>
              <a:t>Leandro Giacometti </a:t>
            </a:r>
            <a:r>
              <a:rPr lang="en-US" altLang="ko-KR" sz="2000" kern="0" dirty="0" smtClean="0">
                <a:solidFill>
                  <a:srgbClr val="623725"/>
                </a:solidFill>
              </a:rPr>
              <a:t> &amp;Shin</a:t>
            </a:r>
            <a:r>
              <a:rPr lang="en-US" altLang="ko-KR" sz="2000" kern="0" dirty="0">
                <a:solidFill>
                  <a:srgbClr val="623725"/>
                </a:solidFill>
              </a:rPr>
              <a:t>, </a:t>
            </a:r>
            <a:r>
              <a:rPr lang="en-US" altLang="ko-KR" sz="2000" kern="0" dirty="0" err="1">
                <a:solidFill>
                  <a:srgbClr val="623725"/>
                </a:solidFill>
              </a:rPr>
              <a:t>Seung</a:t>
            </a:r>
            <a:r>
              <a:rPr lang="en-US" altLang="ko-KR" sz="2000" kern="0" dirty="0">
                <a:solidFill>
                  <a:srgbClr val="623725"/>
                </a:solidFill>
              </a:rPr>
              <a:t> </a:t>
            </a:r>
            <a:r>
              <a:rPr lang="en-US" altLang="ko-KR" sz="2000" kern="0" dirty="0" smtClean="0">
                <a:solidFill>
                  <a:srgbClr val="623725"/>
                </a:solidFill>
              </a:rPr>
              <a:t>Sub</a:t>
            </a:r>
          </a:p>
          <a:p>
            <a:pPr algn="r">
              <a:lnSpc>
                <a:spcPct val="80000"/>
              </a:lnSpc>
            </a:pPr>
            <a:r>
              <a:rPr lang="en-US" altLang="ko-KR" sz="2000" kern="0" spc="-100" dirty="0" smtClean="0">
                <a:solidFill>
                  <a:srgbClr val="623725"/>
                </a:solidFill>
              </a:rPr>
              <a:t>IPNF</a:t>
            </a:r>
            <a:r>
              <a:rPr lang="en-US" altLang="ko-KR" sz="2000" kern="0" spc="-70" dirty="0" smtClean="0">
                <a:solidFill>
                  <a:srgbClr val="623725"/>
                </a:solidFill>
              </a:rPr>
              <a:t>A</a:t>
            </a:r>
            <a:r>
              <a:rPr lang="en-US" altLang="ko-KR" sz="2000" kern="0" spc="-70" baseline="30000" dirty="0" smtClean="0">
                <a:solidFill>
                  <a:srgbClr val="623725"/>
                </a:solidFill>
              </a:rPr>
              <a:t>®</a:t>
            </a:r>
            <a:r>
              <a:rPr lang="en-US" altLang="ko-KR" sz="2000" kern="0" spc="-70" dirty="0" smtClean="0">
                <a:solidFill>
                  <a:srgbClr val="623725"/>
                </a:solidFill>
              </a:rPr>
              <a:t> </a:t>
            </a:r>
            <a:r>
              <a:rPr lang="en-US" altLang="ko-KR" sz="2000" kern="0" spc="-100" dirty="0" smtClean="0">
                <a:solidFill>
                  <a:srgbClr val="623725"/>
                </a:solidFill>
              </a:rPr>
              <a:t>Instructor</a:t>
            </a:r>
            <a:endParaRPr lang="en-US" altLang="ko-KR" sz="2000" kern="0" dirty="0">
              <a:solidFill>
                <a:srgbClr val="623725"/>
              </a:solidFill>
            </a:endParaRPr>
          </a:p>
        </p:txBody>
      </p:sp>
      <p:sp>
        <p:nvSpPr>
          <p:cNvPr id="3" name="직사각형 2"/>
          <p:cNvSpPr/>
          <p:nvPr/>
        </p:nvSpPr>
        <p:spPr bwMode="auto">
          <a:xfrm>
            <a:off x="-108520" y="-432048"/>
            <a:ext cx="9793088" cy="864096"/>
          </a:xfrm>
          <a:prstGeom prst="rect">
            <a:avLst/>
          </a:prstGeom>
          <a:solidFill>
            <a:srgbClr val="E47F56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266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 smtClean="0"/>
              <a:t>Contents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Introduction </a:t>
            </a:r>
          </a:p>
          <a:p>
            <a:r>
              <a:rPr lang="en-US" altLang="ko-KR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Activity and Body S/F in ICF</a:t>
            </a:r>
          </a:p>
          <a:p>
            <a:r>
              <a:rPr lang="en-US" altLang="ko-KR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Tests for Activity and Body S/F</a:t>
            </a:r>
          </a:p>
          <a:p>
            <a:r>
              <a:rPr lang="en-US" altLang="ko-KR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Answers </a:t>
            </a:r>
            <a:r>
              <a:rPr lang="en-US" altLang="ko-KR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of questionnaire</a:t>
            </a:r>
            <a:endParaRPr lang="ko-KR" altLang="en-US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r>
              <a:rPr lang="en-US" altLang="ko-KR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Reasons </a:t>
            </a:r>
          </a:p>
          <a:p>
            <a:r>
              <a:rPr lang="en-US" altLang="ko-KR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Concluding remarks </a:t>
            </a:r>
            <a:endParaRPr lang="en-US" altLang="ko-KR" b="1" dirty="0" smtClean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Introduction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73587" y="1700808"/>
            <a:ext cx="7784613" cy="4419600"/>
          </a:xfrm>
        </p:spPr>
        <p:txBody>
          <a:bodyPr/>
          <a:lstStyle/>
          <a:p>
            <a:r>
              <a:rPr lang="en-US" altLang="ko-KR" dirty="0"/>
              <a:t>During PNF </a:t>
            </a:r>
            <a:r>
              <a:rPr lang="en-US" altLang="ko-KR" dirty="0" smtClean="0"/>
              <a:t>basic, 3a/b </a:t>
            </a:r>
            <a:r>
              <a:rPr lang="en-US" altLang="ko-KR" dirty="0"/>
              <a:t>or 4 course, instructors assess patients</a:t>
            </a:r>
            <a:r>
              <a:rPr lang="ko-KR" altLang="ko-KR" dirty="0"/>
              <a:t>’</a:t>
            </a:r>
            <a:r>
              <a:rPr lang="en-US" altLang="ko-KR" dirty="0"/>
              <a:t> </a:t>
            </a:r>
            <a:r>
              <a:rPr lang="en-US" altLang="ko-KR" dirty="0">
                <a:solidFill>
                  <a:srgbClr val="C00000"/>
                </a:solidFill>
              </a:rPr>
              <a:t>AL and CIs differently from each other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Sometimes, activity limitation in 3a course becomes causal impairment in 3b course. </a:t>
            </a:r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369691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Introduction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5800" y="1680778"/>
            <a:ext cx="7784613" cy="4419600"/>
          </a:xfrm>
        </p:spPr>
        <p:txBody>
          <a:bodyPr/>
          <a:lstStyle/>
          <a:p>
            <a:r>
              <a:rPr lang="en-US" altLang="ko-KR" dirty="0" smtClean="0"/>
              <a:t>Participants are really </a:t>
            </a:r>
            <a:r>
              <a:rPr lang="en-US" altLang="ko-KR" dirty="0" smtClean="0">
                <a:solidFill>
                  <a:srgbClr val="C00000"/>
                </a:solidFill>
              </a:rPr>
              <a:t>confused</a:t>
            </a:r>
            <a:r>
              <a:rPr lang="en-US" altLang="ko-KR" dirty="0" smtClean="0"/>
              <a:t> !!!! </a:t>
            </a:r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31888" t="21000" r="30312" b="14601"/>
          <a:stretch/>
        </p:blipFill>
        <p:spPr>
          <a:xfrm>
            <a:off x="2837700" y="2420887"/>
            <a:ext cx="3822531" cy="366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103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Introduction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73587" y="1700808"/>
            <a:ext cx="7784613" cy="4419600"/>
          </a:xfrm>
        </p:spPr>
        <p:txBody>
          <a:bodyPr/>
          <a:lstStyle/>
          <a:p>
            <a:r>
              <a:rPr lang="en-US" altLang="ko-KR" dirty="0" smtClean="0"/>
              <a:t>Purpose of this presentation is to </a:t>
            </a:r>
            <a:r>
              <a:rPr lang="en-US" altLang="ko-KR" b="1" dirty="0">
                <a:solidFill>
                  <a:srgbClr val="C00000"/>
                </a:solidFill>
              </a:rPr>
              <a:t>find out why </a:t>
            </a:r>
            <a:r>
              <a:rPr lang="en-US" altLang="ko-KR" dirty="0" smtClean="0"/>
              <a:t>instructors have different point of view using ICF in PNF course. </a:t>
            </a:r>
          </a:p>
          <a:p>
            <a:endParaRPr lang="en-US" altLang="ko-KR" dirty="0"/>
          </a:p>
          <a:p>
            <a:endParaRPr lang="en-US" altLang="ko-KR" dirty="0" smtClean="0"/>
          </a:p>
        </p:txBody>
      </p:sp>
      <p:grpSp>
        <p:nvGrpSpPr>
          <p:cNvPr id="7" name="그룹 6"/>
          <p:cNvGrpSpPr/>
          <p:nvPr/>
        </p:nvGrpSpPr>
        <p:grpSpPr>
          <a:xfrm>
            <a:off x="3310968" y="2977064"/>
            <a:ext cx="4574090" cy="3168352"/>
            <a:chOff x="3310968" y="2977064"/>
            <a:chExt cx="4574090" cy="316835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2"/>
            <a:srcRect l="31888" t="19201" r="20862" b="19201"/>
            <a:stretch/>
          </p:blipFill>
          <p:spPr>
            <a:xfrm>
              <a:off x="3310968" y="2977064"/>
              <a:ext cx="4320480" cy="31683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TextBox 4"/>
            <p:cNvSpPr txBox="1"/>
            <p:nvPr/>
          </p:nvSpPr>
          <p:spPr>
            <a:xfrm rot="695949">
              <a:off x="6561758" y="4310517"/>
              <a:ext cx="1323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spc="-200" dirty="0" smtClean="0">
                  <a:solidFill>
                    <a:schemeClr val="bg2">
                      <a:lumMod val="50000"/>
                      <a:lumOff val="50000"/>
                    </a:schemeClr>
                  </a:solidFill>
                </a:rPr>
                <a:t>…Activity</a:t>
              </a:r>
              <a:endParaRPr lang="ko-KR" altLang="en-US" sz="2000" spc="-200" dirty="0">
                <a:solidFill>
                  <a:schemeClr val="bg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695949">
              <a:off x="6455487" y="5025692"/>
              <a:ext cx="11868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spc="-200" dirty="0" smtClean="0">
                  <a:solidFill>
                    <a:srgbClr val="BCA48A"/>
                  </a:solidFill>
                </a:rPr>
                <a:t>Body S/F…</a:t>
              </a:r>
              <a:endParaRPr lang="ko-KR" altLang="en-US" sz="2000" spc="-200" dirty="0">
                <a:solidFill>
                  <a:srgbClr val="BCA48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90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Introduction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73587" y="1700808"/>
            <a:ext cx="7784613" cy="4419600"/>
          </a:xfrm>
        </p:spPr>
        <p:txBody>
          <a:bodyPr/>
          <a:lstStyle/>
          <a:p>
            <a:r>
              <a:rPr lang="en-US" altLang="ko-KR" dirty="0" smtClean="0"/>
              <a:t>And then </a:t>
            </a:r>
            <a:r>
              <a:rPr lang="en-US" altLang="ko-KR" dirty="0"/>
              <a:t>We </a:t>
            </a:r>
            <a:r>
              <a:rPr lang="en-US" altLang="ko-KR" dirty="0" smtClean="0"/>
              <a:t>would like to </a:t>
            </a:r>
            <a:r>
              <a:rPr lang="en-US" altLang="ko-KR" b="1" dirty="0" smtClean="0">
                <a:solidFill>
                  <a:srgbClr val="C00000"/>
                </a:solidFill>
              </a:rPr>
              <a:t>provide </a:t>
            </a:r>
            <a:r>
              <a:rPr lang="en-US" altLang="ko-KR" b="1" dirty="0">
                <a:solidFill>
                  <a:srgbClr val="C00000"/>
                </a:solidFill>
              </a:rPr>
              <a:t>a </a:t>
            </a:r>
            <a:r>
              <a:rPr lang="en-US" altLang="ko-KR" b="1" dirty="0" smtClean="0">
                <a:solidFill>
                  <a:srgbClr val="C00000"/>
                </a:solidFill>
              </a:rPr>
              <a:t>trigger </a:t>
            </a:r>
            <a:r>
              <a:rPr lang="en-US" altLang="ko-KR" dirty="0"/>
              <a:t>for finding a solution.</a:t>
            </a:r>
            <a:endParaRPr lang="en-US" altLang="ko-KR" dirty="0" smtClean="0"/>
          </a:p>
        </p:txBody>
      </p:sp>
      <p:grpSp>
        <p:nvGrpSpPr>
          <p:cNvPr id="4" name="그룹 3"/>
          <p:cNvGrpSpPr/>
          <p:nvPr/>
        </p:nvGrpSpPr>
        <p:grpSpPr>
          <a:xfrm>
            <a:off x="3310968" y="2977064"/>
            <a:ext cx="4574090" cy="3168352"/>
            <a:chOff x="3310968" y="2977064"/>
            <a:chExt cx="4574090" cy="3168352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2"/>
            <a:srcRect l="31888" t="19201" r="20862" b="19201"/>
            <a:stretch/>
          </p:blipFill>
          <p:spPr>
            <a:xfrm>
              <a:off x="3310968" y="2977064"/>
              <a:ext cx="4320480" cy="31683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/>
            <p:cNvSpPr txBox="1"/>
            <p:nvPr/>
          </p:nvSpPr>
          <p:spPr>
            <a:xfrm rot="695949">
              <a:off x="6561758" y="4310517"/>
              <a:ext cx="13233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spc="-200" dirty="0" smtClean="0">
                  <a:solidFill>
                    <a:schemeClr val="bg2">
                      <a:lumMod val="50000"/>
                      <a:lumOff val="50000"/>
                    </a:schemeClr>
                  </a:solidFill>
                </a:rPr>
                <a:t>…Activity</a:t>
              </a:r>
              <a:endParaRPr lang="ko-KR" altLang="en-US" sz="2000" spc="-200" dirty="0">
                <a:solidFill>
                  <a:schemeClr val="bg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695949">
              <a:off x="6455487" y="5025692"/>
              <a:ext cx="11868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spc="-200" dirty="0" smtClean="0">
                  <a:solidFill>
                    <a:srgbClr val="BCA48A"/>
                  </a:solidFill>
                </a:rPr>
                <a:t>Body S/F…</a:t>
              </a:r>
              <a:endParaRPr lang="ko-KR" altLang="en-US" sz="2000" spc="-200" dirty="0">
                <a:solidFill>
                  <a:srgbClr val="BCA48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21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99592" y="1676400"/>
            <a:ext cx="7558608" cy="1248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dirty="0">
                <a:solidFill>
                  <a:srgbClr val="95311E"/>
                </a:solidFill>
              </a:rPr>
              <a:t>Can you differentiate between Activity Limitation &amp; Causal Impairments when assessing patients during your courses? </a:t>
            </a:r>
            <a:endParaRPr lang="en-US" altLang="ko-KR" dirty="0" smtClean="0">
              <a:solidFill>
                <a:srgbClr val="FF0000"/>
              </a:solidFill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 bwMode="auto">
          <a:xfrm>
            <a:off x="1115616" y="2727536"/>
            <a:ext cx="7416824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 latinLnBrk="1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2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400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ko-KR" kern="0" dirty="0" smtClean="0">
                <a:solidFill>
                  <a:srgbClr val="95311E"/>
                </a:solidFill>
              </a:rPr>
              <a:t> </a:t>
            </a:r>
            <a:endParaRPr lang="en-US" altLang="ko-KR" kern="0" dirty="0" smtClean="0">
              <a:solidFill>
                <a:srgbClr val="FF0000"/>
              </a:solidFill>
            </a:endParaRPr>
          </a:p>
          <a:p>
            <a:pPr marL="457200" lvl="0" indent="-457200">
              <a:buFont typeface="+mj-lt"/>
              <a:buAutoNum type="arabicParenR"/>
            </a:pPr>
            <a:r>
              <a:rPr lang="en-US" altLang="ko-KR" sz="2000" dirty="0"/>
              <a:t>Hyperextension of knee in mid-stance</a:t>
            </a:r>
            <a:endParaRPr lang="ko-KR" altLang="ko-KR" sz="2000" dirty="0"/>
          </a:p>
          <a:p>
            <a:pPr marL="457200" lvl="0" indent="-457200">
              <a:buFont typeface="+mj-lt"/>
              <a:buAutoNum type="arabicParenR"/>
            </a:pPr>
            <a:r>
              <a:rPr lang="en-US" altLang="ko-KR" sz="2000" dirty="0"/>
              <a:t>The distance between mouth and hand </a:t>
            </a:r>
            <a:endParaRPr lang="ko-KR" altLang="ko-KR" sz="2000" dirty="0"/>
          </a:p>
          <a:p>
            <a:pPr marL="457200" lvl="0" indent="-457200">
              <a:buFont typeface="+mj-lt"/>
              <a:buAutoNum type="arabicParenR"/>
            </a:pPr>
            <a:r>
              <a:rPr lang="en-US" altLang="ko-KR" sz="2000" dirty="0"/>
              <a:t>Functional reach test </a:t>
            </a:r>
            <a:endParaRPr lang="ko-KR" altLang="ko-KR" sz="2000" dirty="0"/>
          </a:p>
          <a:p>
            <a:pPr marL="457200" lvl="0" indent="-457200">
              <a:buFont typeface="+mj-lt"/>
              <a:buAutoNum type="arabicParenR"/>
            </a:pPr>
            <a:r>
              <a:rPr lang="en-US" altLang="ko-KR" sz="2000" dirty="0"/>
              <a:t>Static standing balance </a:t>
            </a:r>
            <a:endParaRPr lang="ko-KR" altLang="ko-KR" sz="2000" dirty="0"/>
          </a:p>
          <a:p>
            <a:pPr marL="457200" lvl="0" indent="-457200">
              <a:buFont typeface="+mj-lt"/>
              <a:buAutoNum type="arabicParenR"/>
            </a:pPr>
            <a:r>
              <a:rPr lang="en-US" altLang="ko-KR" sz="2000" dirty="0"/>
              <a:t>Pediatric Balance Scale</a:t>
            </a:r>
            <a:endParaRPr lang="ko-KR" altLang="ko-KR" sz="2000" dirty="0"/>
          </a:p>
          <a:p>
            <a:pPr marL="457200" lvl="0" indent="-457200">
              <a:buFont typeface="+mj-lt"/>
              <a:buAutoNum type="arabicParenR"/>
            </a:pPr>
            <a:r>
              <a:rPr lang="en-US" altLang="ko-KR" sz="2000" dirty="0"/>
              <a:t>Fear during siting to standing</a:t>
            </a:r>
            <a:endParaRPr lang="ko-KR" altLang="ko-KR" sz="2000" dirty="0"/>
          </a:p>
          <a:p>
            <a:pPr marL="457200" indent="-457200">
              <a:buFont typeface="+mj-lt"/>
              <a:buAutoNum type="arabicParenR"/>
            </a:pPr>
            <a:r>
              <a:rPr lang="en-US" altLang="ko-KR" sz="2000" dirty="0"/>
              <a:t>Weight either on the </a:t>
            </a:r>
            <a:r>
              <a:rPr lang="en-US" altLang="ko-KR" sz="2000" dirty="0" smtClean="0"/>
              <a:t>arms</a:t>
            </a:r>
            <a:endParaRPr lang="en-US" altLang="ko-KR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175003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mtClean="0"/>
              <a:t>ICF Model</a:t>
            </a:r>
          </a:p>
        </p:txBody>
      </p:sp>
      <p:sp>
        <p:nvSpPr>
          <p:cNvPr id="17410" name="Rectangle 3"/>
          <p:cNvSpPr>
            <a:spLocks noGrp="1"/>
          </p:cNvSpPr>
          <p:nvPr>
            <p:ph idx="1"/>
          </p:nvPr>
        </p:nvSpPr>
        <p:spPr>
          <a:xfrm>
            <a:off x="395288" y="1844825"/>
            <a:ext cx="8280400" cy="44639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"/>
            </a:pPr>
            <a:r>
              <a:rPr lang="en-US" altLang="ko-KR" sz="2400" b="1" dirty="0" smtClean="0"/>
              <a:t>ICF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ko-KR" sz="2000" dirty="0" smtClean="0">
                <a:solidFill>
                  <a:srgbClr val="C00000"/>
                </a:solidFill>
              </a:rPr>
              <a:t>International Classification of Functioning, Disability and Health</a:t>
            </a:r>
          </a:p>
          <a:p>
            <a:pPr lvl="1" eaLnBrk="1" hangingPunct="1">
              <a:lnSpc>
                <a:spcPct val="90000"/>
              </a:lnSpc>
            </a:pPr>
            <a:endParaRPr lang="en-US" altLang="ko-KR" sz="2000" dirty="0" smtClean="0"/>
          </a:p>
          <a:p>
            <a:pPr lvl="1"/>
            <a:r>
              <a:rPr lang="en-US" altLang="ko-KR" sz="2000" dirty="0" smtClean="0"/>
              <a:t>To provide a conceptual basis and a universal common language for understanding and describing patients' health status, reaching beyond mortality, diseases, and medical diagnoses.</a:t>
            </a:r>
          </a:p>
          <a:p>
            <a:pPr marL="457200" lvl="1" indent="0" algn="r">
              <a:buNone/>
            </a:pPr>
            <a:r>
              <a:rPr lang="en-US" altLang="ko-KR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(WHO, 2001) </a:t>
            </a:r>
          </a:p>
          <a:p>
            <a:pPr lvl="1" eaLnBrk="1" hangingPunct="1">
              <a:lnSpc>
                <a:spcPct val="90000"/>
              </a:lnSpc>
            </a:pPr>
            <a:endParaRPr lang="en-US" altLang="ko-KR" sz="2000" dirty="0" smtClean="0"/>
          </a:p>
        </p:txBody>
      </p:sp>
      <p:sp>
        <p:nvSpPr>
          <p:cNvPr id="4" name="직사각형 3"/>
          <p:cNvSpPr/>
          <p:nvPr/>
        </p:nvSpPr>
        <p:spPr>
          <a:xfrm>
            <a:off x="323528" y="6309320"/>
            <a:ext cx="1061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HY견고딕" pitchFamily="18" charset="-127"/>
                <a:ea typeface="HY견고딕" pitchFamily="18" charset="-127"/>
              </a:rPr>
              <a:t>3S PNF</a:t>
            </a:r>
          </a:p>
        </p:txBody>
      </p:sp>
      <p:sp>
        <p:nvSpPr>
          <p:cNvPr id="2" name="AutoShape 2" descr="data:image/jpeg;base64,/9j/4AAQSkZJRgABAQAAAQABAAD/2wCEAAkGBwgHBgkIBwgKCgkLDRYPDQwMDRsUFRAWIB0iIiAdHx8kKDQsJCYxJx8fLT0tMTU3Ojo6Iys/RD84QzQ5OjcBCgoKDQwNGg8PGjclHyU3Nzc3Nzc3Nzc3Nzc3Nzc3Nzc3Nzc3Nzc3Nzc3Nzc3Nzc3Nzc3Nzc3Nzc3Nzc3Nzc3N//AABEIAKAAoAMBEQACEQEDEQH/xAAbAAEAAgMBAQAAAAAAAAAAAAAABAUCAwYBB//EAD0QAAEDAwIDBQUFBgYDAAAAAAECAwQABRESIQYTMUFRYYGRFCIycaEVI0JSsQczYnLR8CRDkqLB4RZTsv/EABoBAQADAQEBAAAAAAAAAAAAAAACAwQFAQb/xAAyEQACAgECAwQKAwADAQAAAAABAgADEQQxEiFBE1FhcRQiMoGRobHB0fAFI+EzQvEV/9oADAMBAAIRAxEAPwDTX1M+NikRSIpEUiKRFIikRSIpEUiKRFIikRSIpEUiKRFIikRSIpEUiKRFIikRSIpEUiZNIW6tKGkLcWrohCSonyFeMwUZM9UFjgCYkEEhQIIOCCMEV7HhFJ5FIikRSIpEUiKRFIikRSIpEUiKRFIikTJhpyQ6llhtTjquiUDJNRZgoydpJVZzwqJioFKikjBBwR3V6DmeEY5Gb4cGXOJEOO49p+IoGw+Z6CoPaie0ZNKrLPYXM6zgOGuFfVh9xgrdjKCUtOhZSQUk5x0rn66wPWMd86v8fSarSCRkjocyu4hgO3C+zXYao61F3TyeckOZG3wnFXae1a6lDZ+Eo1dLW3MUIP1lFJjPxHeVKZWy5+RwYPl31sV1cZUznujocMMecxZYdfc5bDanXMZCUjc0ZgoyYVWY4WYHZRSQQQcEEYxXucyPUiK9iKRFIikRSIpEUiKRFIikRv2UiToNsfmsLeQBp1pabHa44roPLck1RZcEIWaKdO9qlh5DznS3pUXh2yuWy2EKlqSBMkp2KAewnsJ7B3ZrDVxai0O+3QTo38GmpNdW/UyhTAatcRibdY6nFPg+zRd0ggdVOHsHTYb71rNptYrWdtz+PzMQqWlA9oznYfn8SRGhXbiFxtp10MRcBScp0tJSTgYQOuSDj5Gq2sp0/Mcz8/jJpXfqiM8l+Xw+k6my2O32K9RWGJKnpqkLLgUQMIx+UdN8ViuvsuqJIws6Wn01WnsCg5b96SIIlivT0m2uSXGppkOEpyfeOT0B2O2KmXupw4GRgSBXT3k15wcmVy7ReLcxMafLE+HEGpUd3KtST+JPant6HsNXdtVYQRyY9fzM5099QbPrAdD9pTyoOiK3drWXvY9eylj32FjxHUdxFaUsyxqs3+RmOynhTt6j6v0nRzorPE9p9pabS1emGgtxoDBdGOviD2GsNdjaezh3Uzo21rqq+LGHH78PGcnPhqhuN+9raebS6y5jGpB6bd/ZXSrsFgzOTbV2RHPIPMSNVsqikRSIpEUiKRFIikRSJvt8VydcI8Ro4W84Eg93efTNQscVoXPSWVVmywIOs7iLFZj2C2uKlmJEZedccdHxqJykJHicnx2rkM7NawxkkTupWqVLzwAT+JUz5rS1Or9jTHt1sI5UQjd19Xw6+/GMkVorQ8hxZZuvcPCZLLV5nGFTYd5O2ZEt8z2WO7PvCTMRLcymMrH3ix8Tm4IGOnj0qyyviYV18iP35yqq0opsu58R278bn3S8Yuq7HbS/IkKkGYsutyAMLkbDYJOyABjffwHbWU09tZhRjh5Y6D8zaLuwryxzxde/3dJA4ZvLT3EaHXWGWAoKUpSQpbiiRgAq6n07BV2poKU4zn6fCUaTUiy/OMfWTbZZZsy8KfftzMeOiUp5uQpJS6RrJG2d8+Iqm25ErwrkkjbpLatO728TqAAcg9ZeSbg0zdnZDym/YlNiKtWCSpzJIAwOgBVmsy1kpgb7za1gD5O23vnL8TMy7NdWZ7eh+3OI5bbYACOX2t4HYeoPnW7TFLqyh5Nv7++czViyi0WDmu3u7pst0tiIsQZgcXCZQJEKe3+9ZQrv8ASc/WvLFZvXXfYjvMsqsVDwH2RzU9w/f9kq8WYyLZaofMQt3W8ll1vASsFJUNuwHA+VV03lHdgO6T1Gn7StU688fvwnCDp0x4GuxOHPaTyKRFIikRSIpEUiKRLvgwaL/GeIBbQoIUfylYIT+lY9b/xEdZu/jh/cD0/M6Z3FqZdlTWg4th91Fvj9RkkqKyPl6AeNYR/YeFTjOMzpN/UvGwyRnA/fCcjcEuqiWyJqJdfzJcKuq3HVYBPkkepro14DMw6ch7pyrVbhrTqefvJkl1piXf3GFj/AQEFBSk4+7bG48zn1qsEpTkbt9TLSos1BU+yo+Q/Mm2aFcbyl9645TDmrQjSobFXegfhwNgaqtsrqwK9x+++Xaeuy7LW7N+5E68ON22QzbLVGZaClBBcUNkkpKhsN1HCT2iufzsy7kzpjFRFaDEhRGb3cw89OkoERKlpbZj5RzkjYHVnI3FWMaq/ZHOVVrdYSXPLwkSREn265J1MJdt7mEktHSWUkgJSkd6SdWe3rUw6WJv6w+ciyWJYOWVPy7vhKB/m5uliWvLTCVOx0AbIWjClAeHXatgwAt3fyPkZgYkmzT9BzH1mq2TXo8KBKjJ5j0SX7Py8/Gh0ZCflkKHnUrKwXZD1GfhIU2MtaOvMqceYM6+2ts+3Qn4RSbSUOSWgRjkqwApPgN847N65zk8BDe1yHnOrUBlSnsbjwnzqYhSJKypOkOHmpH8Ktx9K7VZyo/dp8/cpVznrz+M01ZKopEUiKRFIikRSIpE6XgllmY5cLc+rlmS0nlLHVK0knI8R18jWDWlk4XHSdL+OCvxVnr9pbXCQ79k3C43BBE4pMBhsb6cfGR8yCfkBWWtVLrWu25+03Ws3ZtY3tbD7/AB+kqEuQEXOyl9mSp7lRtKkPJCAM7bFJP1rV/YUswR1mPNXaV5BzhfKSLNbI9weuqGIc7cKZdWX0dVLGce712J37KrtsasJkjodj+ZZTSljWcKnqNx3+Uuot0hm3aJKpELW+Etc0hYjrCRpHZgbHbwVvWZqX48jny+M1rcgTmcZPwOJLMpuTcratxhAf5xQHm1akLwlWQD1232I2zVXCVVh4bS4uC6kjnmbLNNdj22O6pbL0JR060bKZyfxdhGfliliAuR1ityqAk8pq43faRbMOS1tkHUWmn0trcx0xlJJ37BUtIGL8hK9aV7PmceR5znFLgHiyVliXzk8wuL56dGze+2nP1rZ6/o45jHLofzMWavSzkHI8RjbylTGcjizSV2xmSl4SYoQHnUrKl5WQBgD+yK0OG7UB9sGZEKdi3ZA5yu/fOuda9tkJj24lMC9t890j/L04148VApHrXPBCjL7p8+74TqsOM4TZ+f5+InJcWvtv8QSlM4DTeGk6ehCRjb6iujo1IqGdzORr2DXnG20p61TJFIikRSIpEUiKRFInQ8GoblSJEFTxYecCXoz43KHEZ9didu2sOtyoD+4++dH+PIZimxPMe6dIh12feUMT20tOwojzj7afhUtWEhY8CM/WsRCpWSuxI+HdOkCXtAfcA5/MorC5aHbTGl3lkq9mSGCe1sg6kq233Cv9tabxdxlKzvzmLTNSaQ9o25fed/a4sNltx+DgolLL6lg5Cye2uXYzEgN05TsVogBK9ec4i6w27feLo5ckgWuSUktge+6vqNA7wScnx8a6NTGytAntD9/8nKtRa7XNvsH5nw8ZIszEp6Wq4JubTVuZXoitstkpO2AEo7CAfE9ajcyqvZ8PrdcyzTq7v2nF6nQDb3d3jLmDGQ9bQzb2HDDcIcW84QFOjbASPIDJxt31mZiHyx5/SakUFMKOX1lPxTDSzxCi8S0D2VpsKSkndxwfCnH1+QrTpnJqNS7mZNXUBeLm2H16TmYaltQJ9xkKJekEx21HYrWrdxQ+Q/8AqttmC61jYc/htObWStb2tueQ9+5k6zAMLsTDg99+X7UvwSn3UZ/3VXdz7Q9wx+Zo044eyXvOfsJ0UES1PTbJA+65UlwGSB+4ZXhWB3qJJA7sZrE/BhbX58tu8zfXx5aleWDv3CcdxE5HXdnG4YAisBLLWO5Pb65rp6UN2eW3POcfVsptwmw5StrRM0UiKRFIikRSIpEUiSbattqfHU+4ttvUAXGzhTefxD5HB9aquBNZwJdQwWwEnl859BlTHWWnmryyluSY62WJrf7p4KHQ/lJIGxrjhASDXtnbuneLkAi0c8YB6GUt3Q3b3Le/lSYdxhJQ+tAyUKSBhwDw1DyzWmomwMBupyPxMt+KmVjswwfd1+cw4ekyuHPaBcnuVbyoBtXxcxXUFvrlOOu31pqFXUY4B637vIaVn0uRafV6f5NXEF7nulv7XgRJEFX7pTQOlfihzsPl5VKiisc0YhpHVaqza1AVOx7/ACM28KSoyLnFiw5kjlOPazFkNDKSAdwsHH0rzVIxQswHmPxPdG9YcIhOD0O/xl1wTeGZEaNGaeUpIaCChwDU2sDOx7UkemPGsurpZWJxNuj1C2KADJPFEtUSdHdeU2iDylh8uHJVnYBA/N1/5qOnQOpxvyx/vhJ6mw1sCfZ55/ycfOgiVIaeWtKLGw0OW42cjRn4d/8AMJ6iuilnCpH/AHP78Jy7Ke0YHP8AWPp3ectILfOtbt3kBLC3pzKUpUcBpptYwnPdsc/Ks7nFgqXoD7yRNNS8VZublkj3AHaWc2ap6NLdhtKiWrKnZMxY0rf/AIUDrvgDUfKqETBAbm3Qd3nNFlmVLLyXcnv8vOfOCcknSE530j8PhXcHIT50nJzjEV7PIpEUiKRFIikRSIpEdO7zpE7HhO9zvZFwjGTcGmgPuMgOBH8OdlAd1cvV0VhuLPD9J2NDqbChQjOOnWSrneLWhm3BTLsMRHd40poo1NkFKgM7HGc7d1VJU/rc85G4l9l9WFyCuOhGJXcRQ2bPJbiSm1ybW6CuKtCsOR+moJJ6jocGr9O7WgsvJhv4zLqlWohGGUO3ePKQIkW4xUrVZZCJ8de60NJzq/maV/386uZ62OLBwn96yitLawTQ3EO4fcGbLPc4rV9hiZBjQ3Eu++6CpvTseqTtXl1btUeBs/OT099a3LxIFPftIllukhnlizW5r2sNhBcbQp1fTf5ZqVtIYf2Ny+EqovYAdinrd+M/+TZLivFz2niOctLg/wAoKC3j4Y6I88URwPVoX39JJ6yTxalvd190urElh2C7eZzKI9tgkmLFBykr/Mon4ldBvWW/Ibsk5sdz9vCa9Phk7ZxhV2H38ZMtVzhfY0KKmFJuj7Z5i+Q0VN8w5JOo4ScE1XZW5sZs8I+0uqtUVKApYjuHLMouMLvOmyBDlKbaQ3uqM0rVoV2BSu0+W1a9HSijiHP96TDr77GbgPTp+Zz1bpzopEUiKRFIikRSIpEUiKRM2H3Yrzb8damnWzlK0dRUWUMMNtJK7I3Ep5zt7LxZc56THMOFMdxjRz+UpQ/lIINcu7R11nOSB5Z/E7On11lgxwgnzxJtytNwvsBqI9bI1uQyoKac9o16NsEaQkbY8apqtSh+JWznwxLrqbNQnAyhceOfsJXOcDwIaOdcrzywN8hKUYPgTmrvT3c4VPvKP/mVpzd/oPzPH2xHhpdicXS2mDs2qUnUF/ynYkeVFPE2GqBPh956y8CAreQPGZOw47zDf2lxbOcZd2Q4g6Gld4zuPI14HYH1Khke8wa1KjtbiQfcJ4f2fNONa7ddQpJ+ElsEeqTUh/IEe2sif4pSPUf990uG2rnboMeG1Y40ppgDSr2sbn82CjY1mJrsYsXwT4f7NgW2pQqoCB4/5KC+cY3PUqMyI0c9FFl3mqT4asAela6NFWfWOT8vlMGo/kLBlVwD4HM48CunOTPaRFIikRSIpEUiKRFIikRSIpE8IBGCM15iJJTPnIRoRMkpT3B1WP1qBqQnJUS0XWjZj8Z5GfbRNbkS4/tgQcltxZ3+Z32o6ErwqcRXYA/E4z5xOmPzpa5MlepaunckdgHcBSusVrwrPLLGscs03Wq4rt63E8lL8Z5OHoyzhLncfAjvqNtIsxg4I2MnReaic81O4kRtxbK1KjLWyCcgIWf17amVB3EqDFfZOJsemS5CSl+U+4k9Qt1RB+teCtBsJJrbG3Yn3zT06VZK4pEUiKRFIikRSIpEApSQXCQgEaiOuM74rw7cp6MZ5y+uvDog8QRLW28txMnTh0pGQCSDt5Gsdeq46TYRtN1ui7O9ageRmHFXD/2I9FbYeXJ9pBCS4kD3gQMbfOvdNqe2DFhjE81ej7AqqHOZo4mtTVkuQhtSVvZQFFSwAcnOwx5VZprjcnERiVauhaLOBTmVWR31fM8AjVgEZ2rwnlmAMtidBxna4lpnR2YSNDa2dSgVE75x29KyaK1rFJbpNv8AIUpSy8AxkT3gy1w7q9Pbmt6wyylaBkpwST/SmsuasKVO8loKEsZw42xOdQSUJJ7UjNbR3Tnc8CXVwszcPh+DdEvuKXIOFIKRhOx6elZK9Qz2tWek3W6VUpW3JOYm2ZuLw7CuyZDi1yV6S2QMJ+Lp6V6moLXtWRtPLNKF0629T0lNqGM52zitUx9MxkagnPvHoKRNkZKXZLTZIIU4lKhnvNQcnhJEnWAXC+Il/f7GhHE6bVa0pRzG0lIcWSAd87+VZKNSexNlnPE3anSD0gV1DeZcPWNhzieRa7jh4MoOSklIJGOnrXl+oYUixOWZ7ptIvpBrfmBOekBKJDqE7JS4pKfXpWxD6ozMFgAY42BmFTkIpEUieEagR3ikec+kxmBcZ3Dd0xkNxXNZ8QBj9VVw2bgWyvvM+iVe0eq3uEiREfbsGyyj75YuK9R/hJUf101Nj2DOveJBR6Qlb9zTa++iIzfb8htt2Sl/kMlQyEBOBsPnn0FRCljXVsJ67CsWXjmekhSyL1w3Du0htCZrEtCVLQNIUNYBz61cv9NzVg+qQZUwGpoW0jDAj6zPjq6iI+7bI8Vse0NpU87+LrsB6V5o6S47RjtPddqOzbslG8tpcFqbxjC9oQlxLMMuBKhkZ1Af81QrlNOwHUzQ1avqVJ6CReFb87epNy57DSChrU0pAwQgk+6e/oKnqtOKQuDKtHqzezgjafOG/wByn+Su11nz4n0BabUrg61C8qeSz+Dkg5zv3Vx82jUP2e87x7H0VO12mN6iw5nDliiW51z2R2YlCFqGFaSFZ/5pS7rbYzb4nmorR6Kkr9kkfDnLkRZiLmIYiwxYwjl6NtXTrVHGpTiyeOawjizgCjgnLWVi5wH7mzaG4vKbf0GTJIwgDOwz5elbbmrcIbCc42E5+nW2pnWkDGdzJfFjQdi2Oe+GTLU+ltxbBylXbsfmKr0pwbFG2JZrBkVOd8jaWD8x2N+0AR0BBbktISvUnJGAo7d1VBA2kz3GXGwrreHvA+WZ7b7i/M45ejOJbDcRDiUFKcE50dfSllQXTBgd8RXcX1hUjYH7TRa56L5CvsJ+Iw3HiIPJCE7jOv6+71r2ys0sjg8zIVWjUCxCOQ/38T56g5SCcZwK7U4C7TKk9ikR2gjsNInXWXiaLC4XXBcKxKShxDRCcgZzjfsrm3aR2v4htOtp9aiabgbeYcFcRQbNAfjTSvHN5jehOeo3/SvdZpntcMsjoNXXRWVeRbBeowt022XoOBmWouc1oZKFHr9d6nfp341sr6SvTaqvgaq7Y85tud4t7FriWm0l1cZt9LrzzowVAKzsP76VGuixnayzciWW6mpUWqo8gcyHxdco12vPtURSi3y0p94Y3Gat0tTV1FW3lOtvS24Mu0uJXFkRPEkSfHDi2ERyy8NOCATnI7+lZl0bmkod85E1Pr61uVxtjBmdsu/Ddkfl+wqkrEoHUtSNkdcIG3Tc15ZTqLQOPHKe1ajSUs3AfanEIThKUq7gDXV6zi9Jf3S7RpXC9vt7JXz2DleU4HQ/1rHVSy3s52M6N2orbTLWp5ibJV7ZHDlqiRFkTYb6XPfT7u2r+tRXTt27s2xEPqlGnrVT6yyTcZHC16k/aM4zGJCkjmMoSCFn548s7VWiaqpezXBEtts0d7do+Qe6ardcrQ/YZFmuRkRmeeXG1tJySM5APj86lZVatwtTmZCq+hqDTYcDwi73i2yLTaokHmpTDfSohwb6R2/OlNFquzP1nt+ppZK0T/qR8plceIIq+L2LtHS4uO2EhWU4O2QcDzpXpn9HNZ3i3WV+lLau0mNXmxw+J1XSM/JWH0L5wKNkq93AA8jVfo9709mQOUuXUaZL+1BPOV3Dl5iW/wC2/aOZ/jE4a0pz/wCzr/qFW30PYK+HpM+l1CVtZxf9tvnOcQMISO3AzW6c4bT2vYikTxRwknfYdlIM66XbLFw8xHRem35Ux9OtaWVbNj1H/eK5q3X6hiauQE61lOn0ygWgsxkDiSwiDIiu21S34s0ZYTjJz10+Oxq3TanjUh9xvKNXpRWyms5DbSnciSW23HHWHUIaUELWpOAlXca1B1JAB3mQ1WKCSCAPCZ/Z04IaWqDICXThCuWcKqPbV98l2F3I8J+ExbhS3XzGbivrkJPvNhBJT8x2V61iAcRPKRFNhbhA5+UxlxZENQblsOMHGQHUEZr1bFcZU5nj1vX7Qx5zcm13BTpaRBklYQFaA2c43wfPFRN9QGciT9GuJwFOZM4bLCLg8mdan5/3ZHJbbypKtQ3I7O7zqrU5Kgo2JfpABYQ6cXLaV8aFMlN640V55AONTaCQDVpsROTGULTY/rIuRDsOUy6ll6K+h1fwNls6lfIdteixSMg8pFqrEPCRzPhPZdvmwm+bLivMo/MpBAolyOcKR8Z69FiDLKcS3TwvL+wjPKHzI1hKYoZwoDOCe+sx1i9rwDbvmoaBzT2hznukd1yKvhtgt2p5L6Ve/OKfcXvuM5qYDC85bl3SJKtphhOffIMe3T5TRdjQn3mx1UhBIq1ra1OGIEzpRa44lGZqjsPynOXFaW6vB91CSSKmzKvNuUgiM5IUTNcKW3G9qXFeSwduYpBCR51HtULYzJGmxRxFeU0elWSsRSIpE3QlJbnRVuHCEvtqUT2AKGahYMoR4SyogWKT3j6zov2jAp4hSpWyTHBBPzNY/wCP/wCE+c3fyn/MPKWoSpux8JNubOGWhQB7tKv6j1rLvZaR3GbByqoB3yPoZhe5z8zjGNZ3VJEEPIUUafiIBVv51KmoJpzaN+cjfaz6taT7PL8yTLvE5HHbUJK1ey4Sgt9hyM6vWoJQh0pc7yb6iwawVjaVqYs/7av8uLcG7fGS8EvyFjPTfA9fqKu4q+yrVlyT0lHZ29taytwjvnvFDiJPArLxmGeUP4ElTegnqOleabK6k8seE91mG0YPFxeMtuI7tMicR2eJHc5bTxTzdt1gqxj9fWqKKUal2YTTqr7EvrRTyO8ygIS3+0OeEpA1REqOB1OU0ck6QZ756gA1reU5jgj7TkSvZY0tcaC0ebII6Y7vmcfStutFajJGSZztAbWbCnCjmZKcmzeIuLkuWdSGuQhSWnVDICe1RHjn9KgETT6fFnXpLDbZqdVmrpsfrLOC4mXYr3HdvP2vpYJP3eAg6T0PbuPpWdsrYjBOGaayGqsUvxyMLrPTwAJoluGSH8c38WNWMelWdknpfBjlKxdZ6CHzz7/fIrTYP7OEtgaAqVpB7hzMVNjjWE+H2lSgNoAO8/UyfxVdJdovFrh29RajNpR90kbOAqxj0/WqtNSltbs+8u1d9lNtaJt/oElpYQz+0UqaGObEKlgdp/sVWSTo8HoZaEA12R1EjWK6y7r/AORsTF8xlttXKRjAQPfGPoPSrL6Vr7MrK9PqHuNoY8ht8/xOAScpB8K7E4QntIikTwgEYIyD1FInTI4lhS4jDN+tRmuRwQ26lQyR3H0rAdI6MTU2MzpDXVOoW9M4kafxG5OvMKa4wG48NeWoyT0G2d+/YelTTScFbIDzPWVvrTZcthGAvSaLhdHLlxAifCYLbxWktt5ydQxipV1CungYyNt5t1AsQc52FsnP3S+x3X+HVRpTaSl2U5nCR3J2AJ/7rnW1iurAsyO6dSm1rbhxVYPUyjXxBGjz71ElRDLgy5BUdC8EEADb0HpWoaVmVGU4YTGdaivYjrlSZCu1+jzrB9ksW/2ZCFgt4c1AAd+25671bVpnS7tGbMpu1aPR2SLiZ3niNFyvNvnpjLbTE05QVAlWFZ2NeVaUpUyZ3kr9YttyWBdvzJLHFjTXEj93MNwpdYDXL1jKcEb58qg2jY0ivPXMsXXqLzbw7jEjWHiGNa7O7bn7cuSl5ai4pLmnUD2HyFSv0jWWBw20r0+tSmo1lc5mUTiKHbro1KtlqEdnllt5rmZKwSDnwxijaV3Qq7ZPQz1NZXXYHrTA6zNjiO3Q4k2Hb7OthiU0Ukl7KskEegB2FeHSWOwZ3yRPV11KKyomMzXaOIYsazG13O3qlsa9adK8ducVK3Su1naI2DIUaytKeysXIkRN5H/iosq46ivXr52rbrnpip+jnt+16SA1Q9G7Hr3y0TxXEkeyPXa0KkTIg+7eQ4AFeJHlntqn0J1yEfAMv9PrbBtTLCRYnEzjfES7xLZLpKCgNoVgJHZU30eaRUpkK9di82uOmJps18btrt0WqMpYnIKRhQGj4uv+qpXaY2BBnaQ0+qFRcke1/spUjCQO4VrmIbT2kRSIpEUiKRMmnFsuIdaUUOIIUlQ6gjtrwqCMGSVipyJau8T3p1ktKnrCSMEpSAfWsw0dIOeGam12oYYLSnSNIATsB3VpmPE9r2IpEUieYpE9pE8xSMT2kRSIpGIpEUiKRFIikRSIpEUiKRFIikRSIpEUiKRFIikRSIpEUiKRFIikRSJ//9k="/>
          <p:cNvSpPr>
            <a:spLocks noChangeAspect="1" noChangeArrowheads="1"/>
          </p:cNvSpPr>
          <p:nvPr/>
        </p:nvSpPr>
        <p:spPr bwMode="auto">
          <a:xfrm>
            <a:off x="168275" y="-731838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4" descr="data:image/jpeg;base64,/9j/4AAQSkZJRgABAQAAAQABAAD/2wCEAAkGBwgHBgkIBwgKCgkLDRYPDQwMDRsUFRAWIB0iIiAdHx8kKDQsJCYxJx8fLT0tMTU3Ojo6Iys/RD84QzQ5OjcBCgoKDQwNGg8PGjclHyU3Nzc3Nzc3Nzc3Nzc3Nzc3Nzc3Nzc3Nzc3Nzc3Nzc3Nzc3Nzc3Nzc3Nzc3Nzc3Nzc3N//AABEIAKAAoAMBEQACEQEDEQH/xAAbAAEAAgMBAQAAAAAAAAAAAAAABAUCAwYBB//EAD0QAAEDAwIDBQUFBgYDAAAAAAECAwQABRESIQYTMUFRYYGRFCIycaEVI0JSsQczYnLR8CRDkqLB4RZTsv/EABoBAQADAQEBAAAAAAAAAAAAAAACAwQFAQb/xAAyEQACAgECAwQKAwADAQAAAAABAgADEQQxEiFBE1FhcRQiMoGRobHB0fAFI+EzQvEV/9oADAMBAAIRAxEAPwDTX1M+NikRSIpEUiKRFIikRSIpEUiKRFIikRSIpEUiKRFIikRSIpEUiKRFIikRSIpEUiZNIW6tKGkLcWrohCSonyFeMwUZM9UFjgCYkEEhQIIOCCMEV7HhFJ5FIikRSIpEUiKRFIikRSIpEUiKRFIikTJhpyQ6llhtTjquiUDJNRZgoydpJVZzwqJioFKikjBBwR3V6DmeEY5Gb4cGXOJEOO49p+IoGw+Z6CoPaie0ZNKrLPYXM6zgOGuFfVh9xgrdjKCUtOhZSQUk5x0rn66wPWMd86v8fSarSCRkjocyu4hgO3C+zXYao61F3TyeckOZG3wnFXae1a6lDZ+Eo1dLW3MUIP1lFJjPxHeVKZWy5+RwYPl31sV1cZUznujocMMecxZYdfc5bDanXMZCUjc0ZgoyYVWY4WYHZRSQQQcEEYxXucyPUiK9iKRFIikRSIpEUiKRFIikRv2UiToNsfmsLeQBp1pabHa44roPLck1RZcEIWaKdO9qlh5DznS3pUXh2yuWy2EKlqSBMkp2KAewnsJ7B3ZrDVxai0O+3QTo38GmpNdW/UyhTAatcRibdY6nFPg+zRd0ggdVOHsHTYb71rNptYrWdtz+PzMQqWlA9oznYfn8SRGhXbiFxtp10MRcBScp0tJSTgYQOuSDj5Gq2sp0/Mcz8/jJpXfqiM8l+Xw+k6my2O32K9RWGJKnpqkLLgUQMIx+UdN8ViuvsuqJIws6Wn01WnsCg5b96SIIlivT0m2uSXGppkOEpyfeOT0B2O2KmXupw4GRgSBXT3k15wcmVy7ReLcxMafLE+HEGpUd3KtST+JPant6HsNXdtVYQRyY9fzM5099QbPrAdD9pTyoOiK3drWXvY9eylj32FjxHUdxFaUsyxqs3+RmOynhTt6j6v0nRzorPE9p9pabS1emGgtxoDBdGOviD2GsNdjaezh3Uzo21rqq+LGHH78PGcnPhqhuN+9raebS6y5jGpB6bd/ZXSrsFgzOTbV2RHPIPMSNVsqikRSIpEUiKRFIikRSJvt8VydcI8Ro4W84Eg93efTNQscVoXPSWVVmywIOs7iLFZj2C2uKlmJEZedccdHxqJykJHicnx2rkM7NawxkkTupWqVLzwAT+JUz5rS1Or9jTHt1sI5UQjd19Xw6+/GMkVorQ8hxZZuvcPCZLLV5nGFTYd5O2ZEt8z2WO7PvCTMRLcymMrH3ix8Tm4IGOnj0qyyviYV18iP35yqq0opsu58R278bn3S8Yuq7HbS/IkKkGYsutyAMLkbDYJOyABjffwHbWU09tZhRjh5Y6D8zaLuwryxzxde/3dJA4ZvLT3EaHXWGWAoKUpSQpbiiRgAq6n07BV2poKU4zn6fCUaTUiy/OMfWTbZZZsy8KfftzMeOiUp5uQpJS6RrJG2d8+Iqm25ErwrkkjbpLatO728TqAAcg9ZeSbg0zdnZDym/YlNiKtWCSpzJIAwOgBVmsy1kpgb7za1gD5O23vnL8TMy7NdWZ7eh+3OI5bbYACOX2t4HYeoPnW7TFLqyh5Nv7++czViyi0WDmu3u7pst0tiIsQZgcXCZQJEKe3+9ZQrv8ASc/WvLFZvXXfYjvMsqsVDwH2RzU9w/f9kq8WYyLZaofMQt3W8ll1vASsFJUNuwHA+VV03lHdgO6T1Gn7StU688fvwnCDp0x4GuxOHPaTyKRFIikRSIpEUiKRLvgwaL/GeIBbQoIUfylYIT+lY9b/xEdZu/jh/cD0/M6Z3FqZdlTWg4th91Fvj9RkkqKyPl6AeNYR/YeFTjOMzpN/UvGwyRnA/fCcjcEuqiWyJqJdfzJcKuq3HVYBPkkepro14DMw6ch7pyrVbhrTqefvJkl1piXf3GFj/AQEFBSk4+7bG48zn1qsEpTkbt9TLSos1BU+yo+Q/Mm2aFcbyl9645TDmrQjSobFXegfhwNgaqtsrqwK9x+++Xaeuy7LW7N+5E68ON22QzbLVGZaClBBcUNkkpKhsN1HCT2iufzsy7kzpjFRFaDEhRGb3cw89OkoERKlpbZj5RzkjYHVnI3FWMaq/ZHOVVrdYSXPLwkSREn265J1MJdt7mEktHSWUkgJSkd6SdWe3rUw6WJv6w+ciyWJYOWVPy7vhKB/m5uliWvLTCVOx0AbIWjClAeHXatgwAt3fyPkZgYkmzT9BzH1mq2TXo8KBKjJ5j0SX7Py8/Gh0ZCflkKHnUrKwXZD1GfhIU2MtaOvMqceYM6+2ts+3Qn4RSbSUOSWgRjkqwApPgN847N65zk8BDe1yHnOrUBlSnsbjwnzqYhSJKypOkOHmpH8Ktx9K7VZyo/dp8/cpVznrz+M01ZKopEUiKRFIikRSIpE6XgllmY5cLc+rlmS0nlLHVK0knI8R18jWDWlk4XHSdL+OCvxVnr9pbXCQ79k3C43BBE4pMBhsb6cfGR8yCfkBWWtVLrWu25+03Ws3ZtY3tbD7/AB+kqEuQEXOyl9mSp7lRtKkPJCAM7bFJP1rV/YUswR1mPNXaV5BzhfKSLNbI9weuqGIc7cKZdWX0dVLGce712J37KrtsasJkjodj+ZZTSljWcKnqNx3+Uuot0hm3aJKpELW+Etc0hYjrCRpHZgbHbwVvWZqX48jny+M1rcgTmcZPwOJLMpuTcratxhAf5xQHm1akLwlWQD1232I2zVXCVVh4bS4uC6kjnmbLNNdj22O6pbL0JR060bKZyfxdhGfliliAuR1ityqAk8pq43faRbMOS1tkHUWmn0trcx0xlJJ37BUtIGL8hK9aV7PmceR5znFLgHiyVliXzk8wuL56dGze+2nP1rZ6/o45jHLofzMWavSzkHI8RjbylTGcjizSV2xmSl4SYoQHnUrKl5WQBgD+yK0OG7UB9sGZEKdi3ZA5yu/fOuda9tkJj24lMC9t890j/L04148VApHrXPBCjL7p8+74TqsOM4TZ+f5+InJcWvtv8QSlM4DTeGk6ehCRjb6iujo1IqGdzORr2DXnG20p61TJFIikRSIpEUiKRFInQ8GoblSJEFTxYecCXoz43KHEZ9didu2sOtyoD+4++dH+PIZimxPMe6dIh12feUMT20tOwojzj7afhUtWEhY8CM/WsRCpWSuxI+HdOkCXtAfcA5/MorC5aHbTGl3lkq9mSGCe1sg6kq233Cv9tabxdxlKzvzmLTNSaQ9o25fed/a4sNltx+DgolLL6lg5Cye2uXYzEgN05TsVogBK9ec4i6w27feLo5ckgWuSUktge+6vqNA7wScnx8a6NTGytAntD9/8nKtRa7XNvsH5nw8ZIszEp6Wq4JubTVuZXoitstkpO2AEo7CAfE9ajcyqvZ8PrdcyzTq7v2nF6nQDb3d3jLmDGQ9bQzb2HDDcIcW84QFOjbASPIDJxt31mZiHyx5/SakUFMKOX1lPxTDSzxCi8S0D2VpsKSkndxwfCnH1+QrTpnJqNS7mZNXUBeLm2H16TmYaltQJ9xkKJekEx21HYrWrdxQ+Q/8AqttmC61jYc/htObWStb2tueQ9+5k6zAMLsTDg99+X7UvwSn3UZ/3VXdz7Q9wx+Zo044eyXvOfsJ0UES1PTbJA+65UlwGSB+4ZXhWB3qJJA7sZrE/BhbX58tu8zfXx5aleWDv3CcdxE5HXdnG4YAisBLLWO5Pb65rp6UN2eW3POcfVsptwmw5StrRM0UiKRFIikRSIpEUiSbattqfHU+4ttvUAXGzhTefxD5HB9aquBNZwJdQwWwEnl859BlTHWWnmryyluSY62WJrf7p4KHQ/lJIGxrjhASDXtnbuneLkAi0c8YB6GUt3Q3b3Le/lSYdxhJQ+tAyUKSBhwDw1DyzWmomwMBupyPxMt+KmVjswwfd1+cw4ekyuHPaBcnuVbyoBtXxcxXUFvrlOOu31pqFXUY4B637vIaVn0uRafV6f5NXEF7nulv7XgRJEFX7pTQOlfihzsPl5VKiisc0YhpHVaqza1AVOx7/ACM28KSoyLnFiw5kjlOPazFkNDKSAdwsHH0rzVIxQswHmPxPdG9YcIhOD0O/xl1wTeGZEaNGaeUpIaCChwDU2sDOx7UkemPGsurpZWJxNuj1C2KADJPFEtUSdHdeU2iDylh8uHJVnYBA/N1/5qOnQOpxvyx/vhJ6mw1sCfZ55/ycfOgiVIaeWtKLGw0OW42cjRn4d/8AMJ6iuilnCpH/AHP78Jy7Ke0YHP8AWPp3ectILfOtbt3kBLC3pzKUpUcBpptYwnPdsc/Ks7nFgqXoD7yRNNS8VZublkj3AHaWc2ap6NLdhtKiWrKnZMxY0rf/AIUDrvgDUfKqETBAbm3Qd3nNFlmVLLyXcnv8vOfOCcknSE530j8PhXcHIT50nJzjEV7PIpEUiKRFIikRSIpEdO7zpE7HhO9zvZFwjGTcGmgPuMgOBH8OdlAd1cvV0VhuLPD9J2NDqbChQjOOnWSrneLWhm3BTLsMRHd40poo1NkFKgM7HGc7d1VJU/rc85G4l9l9WFyCuOhGJXcRQ2bPJbiSm1ybW6CuKtCsOR+moJJ6jocGr9O7WgsvJhv4zLqlWohGGUO3ePKQIkW4xUrVZZCJ8de60NJzq/maV/386uZ62OLBwn96yitLawTQ3EO4fcGbLPc4rV9hiZBjQ3Eu++6CpvTseqTtXl1btUeBs/OT099a3LxIFPftIllukhnlizW5r2sNhBcbQp1fTf5ZqVtIYf2Ny+EqovYAdinrd+M/+TZLivFz2niOctLg/wAoKC3j4Y6I88URwPVoX39JJ6yTxalvd190urElh2C7eZzKI9tgkmLFBykr/Mon4ldBvWW/Ibsk5sdz9vCa9Phk7ZxhV2H38ZMtVzhfY0KKmFJuj7Z5i+Q0VN8w5JOo4ScE1XZW5sZs8I+0uqtUVKApYjuHLMouMLvOmyBDlKbaQ3uqM0rVoV2BSu0+W1a9HSijiHP96TDr77GbgPTp+Zz1bpzopEUiKRFIikRSIpEUiKRM2H3Yrzb8damnWzlK0dRUWUMMNtJK7I3Ep5zt7LxZc56THMOFMdxjRz+UpQ/lIINcu7R11nOSB5Z/E7On11lgxwgnzxJtytNwvsBqI9bI1uQyoKac9o16NsEaQkbY8apqtSh+JWznwxLrqbNQnAyhceOfsJXOcDwIaOdcrzywN8hKUYPgTmrvT3c4VPvKP/mVpzd/oPzPH2xHhpdicXS2mDs2qUnUF/ynYkeVFPE2GqBPh956y8CAreQPGZOw47zDf2lxbOcZd2Q4g6Gld4zuPI14HYH1Khke8wa1KjtbiQfcJ4f2fNONa7ddQpJ+ElsEeqTUh/IEe2sif4pSPUf990uG2rnboMeG1Y40ppgDSr2sbn82CjY1mJrsYsXwT4f7NgW2pQqoCB4/5KC+cY3PUqMyI0c9FFl3mqT4asAela6NFWfWOT8vlMGo/kLBlVwD4HM48CunOTPaRFIikRSIpEUiKRFIikRSIpE8IBGCM15iJJTPnIRoRMkpT3B1WP1qBqQnJUS0XWjZj8Z5GfbRNbkS4/tgQcltxZ3+Z32o6ErwqcRXYA/E4z5xOmPzpa5MlepaunckdgHcBSusVrwrPLLGscs03Wq4rt63E8lL8Z5OHoyzhLncfAjvqNtIsxg4I2MnReaic81O4kRtxbK1KjLWyCcgIWf17amVB3EqDFfZOJsemS5CSl+U+4k9Qt1RB+teCtBsJJrbG3Yn3zT06VZK4pEUiKRFIikRSIpEApSQXCQgEaiOuM74rw7cp6MZ5y+uvDog8QRLW28txMnTh0pGQCSDt5Gsdeq46TYRtN1ui7O9ageRmHFXD/2I9FbYeXJ9pBCS4kD3gQMbfOvdNqe2DFhjE81ej7AqqHOZo4mtTVkuQhtSVvZQFFSwAcnOwx5VZprjcnERiVauhaLOBTmVWR31fM8AjVgEZ2rwnlmAMtidBxna4lpnR2YSNDa2dSgVE75x29KyaK1rFJbpNv8AIUpSy8AxkT3gy1w7q9Pbmt6wyylaBkpwST/SmsuasKVO8loKEsZw42xOdQSUJJ7UjNbR3Tnc8CXVwszcPh+DdEvuKXIOFIKRhOx6elZK9Qz2tWek3W6VUpW3JOYm2ZuLw7CuyZDi1yV6S2QMJ+Lp6V6moLXtWRtPLNKF0629T0lNqGM52zitUx9MxkagnPvHoKRNkZKXZLTZIIU4lKhnvNQcnhJEnWAXC+Il/f7GhHE6bVa0pRzG0lIcWSAd87+VZKNSexNlnPE3anSD0gV1DeZcPWNhzieRa7jh4MoOSklIJGOnrXl+oYUixOWZ7ptIvpBrfmBOekBKJDqE7JS4pKfXpWxD6ozMFgAY42BmFTkIpEUieEagR3ikec+kxmBcZ3Dd0xkNxXNZ8QBj9VVw2bgWyvvM+iVe0eq3uEiREfbsGyyj75YuK9R/hJUf101Nj2DOveJBR6Qlb9zTa++iIzfb8htt2Sl/kMlQyEBOBsPnn0FRCljXVsJ67CsWXjmekhSyL1w3Du0htCZrEtCVLQNIUNYBz61cv9NzVg+qQZUwGpoW0jDAj6zPjq6iI+7bI8Vse0NpU87+LrsB6V5o6S47RjtPddqOzbslG8tpcFqbxjC9oQlxLMMuBKhkZ1Af81QrlNOwHUzQ1avqVJ6CReFb87epNy57DSChrU0pAwQgk+6e/oKnqtOKQuDKtHqzezgjafOG/wByn+Su11nz4n0BabUrg61C8qeSz+Dkg5zv3Vx82jUP2e87x7H0VO12mN6iw5nDliiW51z2R2YlCFqGFaSFZ/5pS7rbYzb4nmorR6Kkr9kkfDnLkRZiLmIYiwxYwjl6NtXTrVHGpTiyeOawjizgCjgnLWVi5wH7mzaG4vKbf0GTJIwgDOwz5elbbmrcIbCc42E5+nW2pnWkDGdzJfFjQdi2Oe+GTLU+ltxbBylXbsfmKr0pwbFG2JZrBkVOd8jaWD8x2N+0AR0BBbktISvUnJGAo7d1VBA2kz3GXGwrreHvA+WZ7b7i/M45ejOJbDcRDiUFKcE50dfSllQXTBgd8RXcX1hUjYH7TRa56L5CvsJ+Iw3HiIPJCE7jOv6+71r2ys0sjg8zIVWjUCxCOQ/38T56g5SCcZwK7U4C7TKk9ikR2gjsNInXWXiaLC4XXBcKxKShxDRCcgZzjfsrm3aR2v4htOtp9aiabgbeYcFcRQbNAfjTSvHN5jehOeo3/SvdZpntcMsjoNXXRWVeRbBeowt022XoOBmWouc1oZKFHr9d6nfp341sr6SvTaqvgaq7Y85tud4t7FriWm0l1cZt9LrzzowVAKzsP76VGuixnayzciWW6mpUWqo8gcyHxdco12vPtURSi3y0p94Y3Gat0tTV1FW3lOtvS24Mu0uJXFkRPEkSfHDi2ERyy8NOCATnI7+lZl0bmkod85E1Pr61uVxtjBmdsu/Ddkfl+wqkrEoHUtSNkdcIG3Tc15ZTqLQOPHKe1ajSUs3AfanEIThKUq7gDXV6zi9Jf3S7RpXC9vt7JXz2DleU4HQ/1rHVSy3s52M6N2orbTLWp5ibJV7ZHDlqiRFkTYb6XPfT7u2r+tRXTt27s2xEPqlGnrVT6yyTcZHC16k/aM4zGJCkjmMoSCFn548s7VWiaqpezXBEtts0d7do+Qe6ardcrQ/YZFmuRkRmeeXG1tJySM5APj86lZVatwtTmZCq+hqDTYcDwi73i2yLTaokHmpTDfSohwb6R2/OlNFquzP1nt+ppZK0T/qR8plceIIq+L2LtHS4uO2EhWU4O2QcDzpXpn9HNZ3i3WV+lLau0mNXmxw+J1XSM/JWH0L5wKNkq93AA8jVfo9709mQOUuXUaZL+1BPOV3Dl5iW/wC2/aOZ/jE4a0pz/wCzr/qFW30PYK+HpM+l1CVtZxf9tvnOcQMISO3AzW6c4bT2vYikTxRwknfYdlIM66XbLFw8xHRem35Ux9OtaWVbNj1H/eK5q3X6hiauQE61lOn0ygWgsxkDiSwiDIiu21S34s0ZYTjJz10+Oxq3TanjUh9xvKNXpRWyms5DbSnciSW23HHWHUIaUELWpOAlXca1B1JAB3mQ1WKCSCAPCZ/Z04IaWqDICXThCuWcKqPbV98l2F3I8J+ExbhS3XzGbivrkJPvNhBJT8x2V61iAcRPKRFNhbhA5+UxlxZENQblsOMHGQHUEZr1bFcZU5nj1vX7Qx5zcm13BTpaRBklYQFaA2c43wfPFRN9QGciT9GuJwFOZM4bLCLg8mdan5/3ZHJbbypKtQ3I7O7zqrU5Kgo2JfpABYQ6cXLaV8aFMlN640V55AONTaCQDVpsROTGULTY/rIuRDsOUy6ll6K+h1fwNls6lfIdteixSMg8pFqrEPCRzPhPZdvmwm+bLivMo/MpBAolyOcKR8Z69FiDLKcS3TwvL+wjPKHzI1hKYoZwoDOCe+sx1i9rwDbvmoaBzT2hznukd1yKvhtgt2p5L6Ve/OKfcXvuM5qYDC85bl3SJKtphhOffIMe3T5TRdjQn3mx1UhBIq1ra1OGIEzpRa44lGZqjsPynOXFaW6vB91CSSKmzKvNuUgiM5IUTNcKW3G9qXFeSwduYpBCR51HtULYzJGmxRxFeU0elWSsRSIpE3QlJbnRVuHCEvtqUT2AKGahYMoR4SyogWKT3j6zov2jAp4hSpWyTHBBPzNY/wCP/wCE+c3fyn/MPKWoSpux8JNubOGWhQB7tKv6j1rLvZaR3GbByqoB3yPoZhe5z8zjGNZ3VJEEPIUUafiIBVv51KmoJpzaN+cjfaz6taT7PL8yTLvE5HHbUJK1ey4Sgt9hyM6vWoJQh0pc7yb6iwawVjaVqYs/7av8uLcG7fGS8EvyFjPTfA9fqKu4q+yrVlyT0lHZ29taytwjvnvFDiJPArLxmGeUP4ElTegnqOleabK6k8seE91mG0YPFxeMtuI7tMicR2eJHc5bTxTzdt1gqxj9fWqKKUal2YTTqr7EvrRTyO8ygIS3+0OeEpA1REqOB1OU0ck6QZ756gA1reU5jgj7TkSvZY0tcaC0ebII6Y7vmcfStutFajJGSZztAbWbCnCjmZKcmzeIuLkuWdSGuQhSWnVDICe1RHjn9KgETT6fFnXpLDbZqdVmrpsfrLOC4mXYr3HdvP2vpYJP3eAg6T0PbuPpWdsrYjBOGaayGqsUvxyMLrPTwAJoluGSH8c38WNWMelWdknpfBjlKxdZ6CHzz7/fIrTYP7OEtgaAqVpB7hzMVNjjWE+H2lSgNoAO8/UyfxVdJdovFrh29RajNpR90kbOAqxj0/WqtNSltbs+8u1d9lNtaJt/oElpYQz+0UqaGObEKlgdp/sVWSTo8HoZaEA12R1EjWK6y7r/AORsTF8xlttXKRjAQPfGPoPSrL6Vr7MrK9PqHuNoY8ht8/xOAScpB8K7E4QntIikTwgEYIyD1FInTI4lhS4jDN+tRmuRwQ26lQyR3H0rAdI6MTU2MzpDXVOoW9M4kafxG5OvMKa4wG48NeWoyT0G2d+/YelTTScFbIDzPWVvrTZcthGAvSaLhdHLlxAifCYLbxWktt5ydQxipV1CungYyNt5t1AsQc52FsnP3S+x3X+HVRpTaSl2U5nCR3J2AJ/7rnW1iurAsyO6dSm1rbhxVYPUyjXxBGjz71ElRDLgy5BUdC8EEADb0HpWoaVmVGU4YTGdaivYjrlSZCu1+jzrB9ksW/2ZCFgt4c1AAd+25671bVpnS7tGbMpu1aPR2SLiZ3niNFyvNvnpjLbTE05QVAlWFZ2NeVaUpUyZ3kr9YttyWBdvzJLHFjTXEj93MNwpdYDXL1jKcEb58qg2jY0ivPXMsXXqLzbw7jEjWHiGNa7O7bn7cuSl5ai4pLmnUD2HyFSv0jWWBw20r0+tSmo1lc5mUTiKHbro1KtlqEdnllt5rmZKwSDnwxijaV3Qq7ZPQz1NZXXYHrTA6zNjiO3Q4k2Hb7OthiU0Ukl7KskEegB2FeHSWOwZ3yRPV11KKyomMzXaOIYsazG13O3qlsa9adK8ducVK3Su1naI2DIUaytKeysXIkRN5H/iosq46ivXr52rbrnpip+jnt+16SA1Q9G7Hr3y0TxXEkeyPXa0KkTIg+7eQ4AFeJHlntqn0J1yEfAMv9PrbBtTLCRYnEzjfES7xLZLpKCgNoVgJHZU30eaRUpkK9di82uOmJps18btrt0WqMpYnIKRhQGj4uv+qpXaY2BBnaQ0+qFRcke1/spUjCQO4VrmIbT2kRSIpEUiKRMmnFsuIdaUUOIIUlQ6gjtrwqCMGSVipyJau8T3p1ktKnrCSMEpSAfWsw0dIOeGam12oYYLSnSNIATsB3VpmPE9r2IpEUieYpE9pE8xSMT2kRSIpGIpEUiKRFIikRSIpEUiKRFIikRSIpEUiKRFIikRSIpEUiKRFIikRSJ//9k="/>
          <p:cNvSpPr>
            <a:spLocks noChangeAspect="1" noChangeArrowheads="1"/>
          </p:cNvSpPr>
          <p:nvPr/>
        </p:nvSpPr>
        <p:spPr bwMode="auto">
          <a:xfrm>
            <a:off x="320675" y="-579438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6" descr="data:image/jpeg;base64,/9j/4AAQSkZJRgABAQAAAQABAAD/2wCEAAkGBwgHBgkIBwgKCgkLDRYPDQwMDRsUFRAWIB0iIiAdHx8kKDQsJCYxJx8fLT0tMTU3Ojo6Iys/RD84QzQ5OjcBCgoKDQwNGg8PGjclHyU3Nzc3Nzc3Nzc3Nzc3Nzc3Nzc3Nzc3Nzc3Nzc3Nzc3Nzc3Nzc3Nzc3Nzc3Nzc3Nzc3N//AABEIAKAAoAMBEQACEQEDEQH/xAAbAAEAAgMBAQAAAAAAAAAAAAAABAUCAwYBB//EAD0QAAEDAwIDBQUFBgYDAAAAAAECAwQABRESIQYTMUFRYYGRFCIycaEVI0JSsQczYnLR8CRDkqLB4RZTsv/EABoBAQADAQEBAAAAAAAAAAAAAAACAwQFAQb/xAAyEQACAgECAwQKAwADAQAAAAABAgADEQQxEiFBE1FhcRQiMoGRobHB0fAFI+EzQvEV/9oADAMBAAIRAxEAPwDTX1M+NikRSIpEUiKRFIikRSIpEUiKRFIikRSIpEUiKRFIikRSIpEUiKRFIikRSIpEUiZNIW6tKGkLcWrohCSonyFeMwUZM9UFjgCYkEEhQIIOCCMEV7HhFJ5FIikRSIpEUiKRFIikRSIpEUiKRFIikTJhpyQ6llhtTjquiUDJNRZgoydpJVZzwqJioFKikjBBwR3V6DmeEY5Gb4cGXOJEOO49p+IoGw+Z6CoPaie0ZNKrLPYXM6zgOGuFfVh9xgrdjKCUtOhZSQUk5x0rn66wPWMd86v8fSarSCRkjocyu4hgO3C+zXYao61F3TyeckOZG3wnFXae1a6lDZ+Eo1dLW3MUIP1lFJjPxHeVKZWy5+RwYPl31sV1cZUznujocMMecxZYdfc5bDanXMZCUjc0ZgoyYVWY4WYHZRSQQQcEEYxXucyPUiK9iKRFIikRSIpEUiKRFIikRv2UiToNsfmsLeQBp1pabHa44roPLck1RZcEIWaKdO9qlh5DznS3pUXh2yuWy2EKlqSBMkp2KAewnsJ7B3ZrDVxai0O+3QTo38GmpNdW/UyhTAatcRibdY6nFPg+zRd0ggdVOHsHTYb71rNptYrWdtz+PzMQqWlA9oznYfn8SRGhXbiFxtp10MRcBScp0tJSTgYQOuSDj5Gq2sp0/Mcz8/jJpXfqiM8l+Xw+k6my2O32K9RWGJKnpqkLLgUQMIx+UdN8ViuvsuqJIws6Wn01WnsCg5b96SIIlivT0m2uSXGppkOEpyfeOT0B2O2KmXupw4GRgSBXT3k15wcmVy7ReLcxMafLE+HEGpUd3KtST+JPant6HsNXdtVYQRyY9fzM5099QbPrAdD9pTyoOiK3drWXvY9eylj32FjxHUdxFaUsyxqs3+RmOynhTt6j6v0nRzorPE9p9pabS1emGgtxoDBdGOviD2GsNdjaezh3Uzo21rqq+LGHH78PGcnPhqhuN+9raebS6y5jGpB6bd/ZXSrsFgzOTbV2RHPIPMSNVsqikRSIpEUiKRFIikRSJvt8VydcI8Ro4W84Eg93efTNQscVoXPSWVVmywIOs7iLFZj2C2uKlmJEZedccdHxqJykJHicnx2rkM7NawxkkTupWqVLzwAT+JUz5rS1Or9jTHt1sI5UQjd19Xw6+/GMkVorQ8hxZZuvcPCZLLV5nGFTYd5O2ZEt8z2WO7PvCTMRLcymMrH3ix8Tm4IGOnj0qyyviYV18iP35yqq0opsu58R278bn3S8Yuq7HbS/IkKkGYsutyAMLkbDYJOyABjffwHbWU09tZhRjh5Y6D8zaLuwryxzxde/3dJA4ZvLT3EaHXWGWAoKUpSQpbiiRgAq6n07BV2poKU4zn6fCUaTUiy/OMfWTbZZZsy8KfftzMeOiUp5uQpJS6RrJG2d8+Iqm25ErwrkkjbpLatO728TqAAcg9ZeSbg0zdnZDym/YlNiKtWCSpzJIAwOgBVmsy1kpgb7za1gD5O23vnL8TMy7NdWZ7eh+3OI5bbYACOX2t4HYeoPnW7TFLqyh5Nv7++czViyi0WDmu3u7pst0tiIsQZgcXCZQJEKe3+9ZQrv8ASc/WvLFZvXXfYjvMsqsVDwH2RzU9w/f9kq8WYyLZaofMQt3W8ll1vASsFJUNuwHA+VV03lHdgO6T1Gn7StU688fvwnCDp0x4GuxOHPaTyKRFIikRSIpEUiKRLvgwaL/GeIBbQoIUfylYIT+lY9b/xEdZu/jh/cD0/M6Z3FqZdlTWg4th91Fvj9RkkqKyPl6AeNYR/YeFTjOMzpN/UvGwyRnA/fCcjcEuqiWyJqJdfzJcKuq3HVYBPkkepro14DMw6ch7pyrVbhrTqefvJkl1piXf3GFj/AQEFBSk4+7bG48zn1qsEpTkbt9TLSos1BU+yo+Q/Mm2aFcbyl9645TDmrQjSobFXegfhwNgaqtsrqwK9x+++Xaeuy7LW7N+5E68ON22QzbLVGZaClBBcUNkkpKhsN1HCT2iufzsy7kzpjFRFaDEhRGb3cw89OkoERKlpbZj5RzkjYHVnI3FWMaq/ZHOVVrdYSXPLwkSREn265J1MJdt7mEktHSWUkgJSkd6SdWe3rUw6WJv6w+ciyWJYOWVPy7vhKB/m5uliWvLTCVOx0AbIWjClAeHXatgwAt3fyPkZgYkmzT9BzH1mq2TXo8KBKjJ5j0SX7Py8/Gh0ZCflkKHnUrKwXZD1GfhIU2MtaOvMqceYM6+2ts+3Qn4RSbSUOSWgRjkqwApPgN847N65zk8BDe1yHnOrUBlSnsbjwnzqYhSJKypOkOHmpH8Ktx9K7VZyo/dp8/cpVznrz+M01ZKopEUiKRFIikRSIpE6XgllmY5cLc+rlmS0nlLHVK0knI8R18jWDWlk4XHSdL+OCvxVnr9pbXCQ79k3C43BBE4pMBhsb6cfGR8yCfkBWWtVLrWu25+03Ws3ZtY3tbD7/AB+kqEuQEXOyl9mSp7lRtKkPJCAM7bFJP1rV/YUswR1mPNXaV5BzhfKSLNbI9weuqGIc7cKZdWX0dVLGce712J37KrtsasJkjodj+ZZTSljWcKnqNx3+Uuot0hm3aJKpELW+Etc0hYjrCRpHZgbHbwVvWZqX48jny+M1rcgTmcZPwOJLMpuTcratxhAf5xQHm1akLwlWQD1232I2zVXCVVh4bS4uC6kjnmbLNNdj22O6pbL0JR060bKZyfxdhGfliliAuR1ityqAk8pq43faRbMOS1tkHUWmn0trcx0xlJJ37BUtIGL8hK9aV7PmceR5znFLgHiyVliXzk8wuL56dGze+2nP1rZ6/o45jHLofzMWavSzkHI8RjbylTGcjizSV2xmSl4SYoQHnUrKl5WQBgD+yK0OG7UB9sGZEKdi3ZA5yu/fOuda9tkJj24lMC9t890j/L04148VApHrXPBCjL7p8+74TqsOM4TZ+f5+InJcWvtv8QSlM4DTeGk6ehCRjb6iujo1IqGdzORr2DXnG20p61TJFIikRSIpEUiKRFInQ8GoblSJEFTxYecCXoz43KHEZ9didu2sOtyoD+4++dH+PIZimxPMe6dIh12feUMT20tOwojzj7afhUtWEhY8CM/WsRCpWSuxI+HdOkCXtAfcA5/MorC5aHbTGl3lkq9mSGCe1sg6kq233Cv9tabxdxlKzvzmLTNSaQ9o25fed/a4sNltx+DgolLL6lg5Cye2uXYzEgN05TsVogBK9ec4i6w27feLo5ckgWuSUktge+6vqNA7wScnx8a6NTGytAntD9/8nKtRa7XNvsH5nw8ZIszEp6Wq4JubTVuZXoitstkpO2AEo7CAfE9ajcyqvZ8PrdcyzTq7v2nF6nQDb3d3jLmDGQ9bQzb2HDDcIcW84QFOjbASPIDJxt31mZiHyx5/SakUFMKOX1lPxTDSzxCi8S0D2VpsKSkndxwfCnH1+QrTpnJqNS7mZNXUBeLm2H16TmYaltQJ9xkKJekEx21HYrWrdxQ+Q/8AqttmC61jYc/htObWStb2tueQ9+5k6zAMLsTDg99+X7UvwSn3UZ/3VXdz7Q9wx+Zo044eyXvOfsJ0UES1PTbJA+65UlwGSB+4ZXhWB3qJJA7sZrE/BhbX58tu8zfXx5aleWDv3CcdxE5HXdnG4YAisBLLWO5Pb65rp6UN2eW3POcfVsptwmw5StrRM0UiKRFIikRSIpEUiSbattqfHU+4ttvUAXGzhTefxD5HB9aquBNZwJdQwWwEnl859BlTHWWnmryyluSY62WJrf7p4KHQ/lJIGxrjhASDXtnbuneLkAi0c8YB6GUt3Q3b3Le/lSYdxhJQ+tAyUKSBhwDw1DyzWmomwMBupyPxMt+KmVjswwfd1+cw4ekyuHPaBcnuVbyoBtXxcxXUFvrlOOu31pqFXUY4B637vIaVn0uRafV6f5NXEF7nulv7XgRJEFX7pTQOlfihzsPl5VKiisc0YhpHVaqza1AVOx7/ACM28KSoyLnFiw5kjlOPazFkNDKSAdwsHH0rzVIxQswHmPxPdG9YcIhOD0O/xl1wTeGZEaNGaeUpIaCChwDU2sDOx7UkemPGsurpZWJxNuj1C2KADJPFEtUSdHdeU2iDylh8uHJVnYBA/N1/5qOnQOpxvyx/vhJ6mw1sCfZ55/ycfOgiVIaeWtKLGw0OW42cjRn4d/8AMJ6iuilnCpH/AHP78Jy7Ke0YHP8AWPp3ectILfOtbt3kBLC3pzKUpUcBpptYwnPdsc/Ks7nFgqXoD7yRNNS8VZublkj3AHaWc2ap6NLdhtKiWrKnZMxY0rf/AIUDrvgDUfKqETBAbm3Qd3nNFlmVLLyXcnv8vOfOCcknSE530j8PhXcHIT50nJzjEV7PIpEUiKRFIikRSIpEdO7zpE7HhO9zvZFwjGTcGmgPuMgOBH8OdlAd1cvV0VhuLPD9J2NDqbChQjOOnWSrneLWhm3BTLsMRHd40poo1NkFKgM7HGc7d1VJU/rc85G4l9l9WFyCuOhGJXcRQ2bPJbiSm1ybW6CuKtCsOR+moJJ6jocGr9O7WgsvJhv4zLqlWohGGUO3ePKQIkW4xUrVZZCJ8de60NJzq/maV/386uZ62OLBwn96yitLawTQ3EO4fcGbLPc4rV9hiZBjQ3Eu++6CpvTseqTtXl1btUeBs/OT099a3LxIFPftIllukhnlizW5r2sNhBcbQp1fTf5ZqVtIYf2Ny+EqovYAdinrd+M/+TZLivFz2niOctLg/wAoKC3j4Y6I88URwPVoX39JJ6yTxalvd190urElh2C7eZzKI9tgkmLFBykr/Mon4ldBvWW/Ibsk5sdz9vCa9Phk7ZxhV2H38ZMtVzhfY0KKmFJuj7Z5i+Q0VN8w5JOo4ScE1XZW5sZs8I+0uqtUVKApYjuHLMouMLvOmyBDlKbaQ3uqM0rVoV2BSu0+W1a9HSijiHP96TDr77GbgPTp+Zz1bpzopEUiKRFIikRSIpEUiKRM2H3Yrzb8damnWzlK0dRUWUMMNtJK7I3Ep5zt7LxZc56THMOFMdxjRz+UpQ/lIINcu7R11nOSB5Z/E7On11lgxwgnzxJtytNwvsBqI9bI1uQyoKac9o16NsEaQkbY8apqtSh+JWznwxLrqbNQnAyhceOfsJXOcDwIaOdcrzywN8hKUYPgTmrvT3c4VPvKP/mVpzd/oPzPH2xHhpdicXS2mDs2qUnUF/ynYkeVFPE2GqBPh956y8CAreQPGZOw47zDf2lxbOcZd2Q4g6Gld4zuPI14HYH1Khke8wa1KjtbiQfcJ4f2fNONa7ddQpJ+ElsEeqTUh/IEe2sif4pSPUf990uG2rnboMeG1Y40ppgDSr2sbn82CjY1mJrsYsXwT4f7NgW2pQqoCB4/5KC+cY3PUqMyI0c9FFl3mqT4asAela6NFWfWOT8vlMGo/kLBlVwD4HM48CunOTPaRFIikRSIpEUiKRFIikRSIpE8IBGCM15iJJTPnIRoRMkpT3B1WP1qBqQnJUS0XWjZj8Z5GfbRNbkS4/tgQcltxZ3+Z32o6ErwqcRXYA/E4z5xOmPzpa5MlepaunckdgHcBSusVrwrPLLGscs03Wq4rt63E8lL8Z5OHoyzhLncfAjvqNtIsxg4I2MnReaic81O4kRtxbK1KjLWyCcgIWf17amVB3EqDFfZOJsemS5CSl+U+4k9Qt1RB+teCtBsJJrbG3Yn3zT06VZK4pEUiKRFIikRSIpEApSQXCQgEaiOuM74rw7cp6MZ5y+uvDog8QRLW28txMnTh0pGQCSDt5Gsdeq46TYRtN1ui7O9ageRmHFXD/2I9FbYeXJ9pBCS4kD3gQMbfOvdNqe2DFhjE81ej7AqqHOZo4mtTVkuQhtSVvZQFFSwAcnOwx5VZprjcnERiVauhaLOBTmVWR31fM8AjVgEZ2rwnlmAMtidBxna4lpnR2YSNDa2dSgVE75x29KyaK1rFJbpNv8AIUpSy8AxkT3gy1w7q9Pbmt6wyylaBkpwST/SmsuasKVO8loKEsZw42xOdQSUJJ7UjNbR3Tnc8CXVwszcPh+DdEvuKXIOFIKRhOx6elZK9Qz2tWek3W6VUpW3JOYm2ZuLw7CuyZDi1yV6S2QMJ+Lp6V6moLXtWRtPLNKF0629T0lNqGM52zitUx9MxkagnPvHoKRNkZKXZLTZIIU4lKhnvNQcnhJEnWAXC+Il/f7GhHE6bVa0pRzG0lIcWSAd87+VZKNSexNlnPE3anSD0gV1DeZcPWNhzieRa7jh4MoOSklIJGOnrXl+oYUixOWZ7ptIvpBrfmBOekBKJDqE7JS4pKfXpWxD6ozMFgAY42BmFTkIpEUieEagR3ikec+kxmBcZ3Dd0xkNxXNZ8QBj9VVw2bgWyvvM+iVe0eq3uEiREfbsGyyj75YuK9R/hJUf101Nj2DOveJBR6Qlb9zTa++iIzfb8htt2Sl/kMlQyEBOBsPnn0FRCljXVsJ67CsWXjmekhSyL1w3Du0htCZrEtCVLQNIUNYBz61cv9NzVg+qQZUwGpoW0jDAj6zPjq6iI+7bI8Vse0NpU87+LrsB6V5o6S47RjtPddqOzbslG8tpcFqbxjC9oQlxLMMuBKhkZ1Af81QrlNOwHUzQ1avqVJ6CReFb87epNy57DSChrU0pAwQgk+6e/oKnqtOKQuDKtHqzezgjafOG/wByn+Su11nz4n0BabUrg61C8qeSz+Dkg5zv3Vx82jUP2e87x7H0VO12mN6iw5nDliiW51z2R2YlCFqGFaSFZ/5pS7rbYzb4nmorR6Kkr9kkfDnLkRZiLmIYiwxYwjl6NtXTrVHGpTiyeOawjizgCjgnLWVi5wH7mzaG4vKbf0GTJIwgDOwz5elbbmrcIbCc42E5+nW2pnWkDGdzJfFjQdi2Oe+GTLU+ltxbBylXbsfmKr0pwbFG2JZrBkVOd8jaWD8x2N+0AR0BBbktISvUnJGAo7d1VBA2kz3GXGwrreHvA+WZ7b7i/M45ejOJbDcRDiUFKcE50dfSllQXTBgd8RXcX1hUjYH7TRa56L5CvsJ+Iw3HiIPJCE7jOv6+71r2ys0sjg8zIVWjUCxCOQ/38T56g5SCcZwK7U4C7TKk9ikR2gjsNInXWXiaLC4XXBcKxKShxDRCcgZzjfsrm3aR2v4htOtp9aiabgbeYcFcRQbNAfjTSvHN5jehOeo3/SvdZpntcMsjoNXXRWVeRbBeowt022XoOBmWouc1oZKFHr9d6nfp341sr6SvTaqvgaq7Y85tud4t7FriWm0l1cZt9LrzzowVAKzsP76VGuixnayzciWW6mpUWqo8gcyHxdco12vPtURSi3y0p94Y3Gat0tTV1FW3lOtvS24Mu0uJXFkRPEkSfHDi2ERyy8NOCATnI7+lZl0bmkod85E1Pr61uVxtjBmdsu/Ddkfl+wqkrEoHUtSNkdcIG3Tc15ZTqLQOPHKe1ajSUs3AfanEIThKUq7gDXV6zi9Jf3S7RpXC9vt7JXz2DleU4HQ/1rHVSy3s52M6N2orbTLWp5ibJV7ZHDlqiRFkTYb6XPfT7u2r+tRXTt27s2xEPqlGnrVT6yyTcZHC16k/aM4zGJCkjmMoSCFn548s7VWiaqpezXBEtts0d7do+Qe6ardcrQ/YZFmuRkRmeeXG1tJySM5APj86lZVatwtTmZCq+hqDTYcDwi73i2yLTaokHmpTDfSohwb6R2/OlNFquzP1nt+ppZK0T/qR8plceIIq+L2LtHS4uO2EhWU4O2QcDzpXpn9HNZ3i3WV+lLau0mNXmxw+J1XSM/JWH0L5wKNkq93AA8jVfo9709mQOUuXUaZL+1BPOV3Dl5iW/wC2/aOZ/jE4a0pz/wCzr/qFW30PYK+HpM+l1CVtZxf9tvnOcQMISO3AzW6c4bT2vYikTxRwknfYdlIM66XbLFw8xHRem35Ux9OtaWVbNj1H/eK5q3X6hiauQE61lOn0ygWgsxkDiSwiDIiu21S34s0ZYTjJz10+Oxq3TanjUh9xvKNXpRWyms5DbSnciSW23HHWHUIaUELWpOAlXca1B1JAB3mQ1WKCSCAPCZ/Z04IaWqDICXThCuWcKqPbV98l2F3I8J+ExbhS3XzGbivrkJPvNhBJT8x2V61iAcRPKRFNhbhA5+UxlxZENQblsOMHGQHUEZr1bFcZU5nj1vX7Qx5zcm13BTpaRBklYQFaA2c43wfPFRN9QGciT9GuJwFOZM4bLCLg8mdan5/3ZHJbbypKtQ3I7O7zqrU5Kgo2JfpABYQ6cXLaV8aFMlN640V55AONTaCQDVpsROTGULTY/rIuRDsOUy6ll6K+h1fwNls6lfIdteixSMg8pFqrEPCRzPhPZdvmwm+bLivMo/MpBAolyOcKR8Z69FiDLKcS3TwvL+wjPKHzI1hKYoZwoDOCe+sx1i9rwDbvmoaBzT2hznukd1yKvhtgt2p5L6Ve/OKfcXvuM5qYDC85bl3SJKtphhOffIMe3T5TRdjQn3mx1UhBIq1ra1OGIEzpRa44lGZqjsPynOXFaW6vB91CSSKmzKvNuUgiM5IUTNcKW3G9qXFeSwduYpBCR51HtULYzJGmxRxFeU0elWSsRSIpE3QlJbnRVuHCEvtqUT2AKGahYMoR4SyogWKT3j6zov2jAp4hSpWyTHBBPzNY/wCP/wCE+c3fyn/MPKWoSpux8JNubOGWhQB7tKv6j1rLvZaR3GbByqoB3yPoZhe5z8zjGNZ3VJEEPIUUafiIBVv51KmoJpzaN+cjfaz6taT7PL8yTLvE5HHbUJK1ey4Sgt9hyM6vWoJQh0pc7yb6iwawVjaVqYs/7av8uLcG7fGS8EvyFjPTfA9fqKu4q+yrVlyT0lHZ29taytwjvnvFDiJPArLxmGeUP4ElTegnqOleabK6k8seE91mG0YPFxeMtuI7tMicR2eJHc5bTxTzdt1gqxj9fWqKKUal2YTTqr7EvrRTyO8ygIS3+0OeEpA1REqOB1OU0ck6QZ756gA1reU5jgj7TkSvZY0tcaC0ebII6Y7vmcfStutFajJGSZztAbWbCnCjmZKcmzeIuLkuWdSGuQhSWnVDICe1RHjn9KgETT6fFnXpLDbZqdVmrpsfrLOC4mXYr3HdvP2vpYJP3eAg6T0PbuPpWdsrYjBOGaayGqsUvxyMLrPTwAJoluGSH8c38WNWMelWdknpfBjlKxdZ6CHzz7/fIrTYP7OEtgaAqVpB7hzMVNjjWE+H2lSgNoAO8/UyfxVdJdovFrh29RajNpR90kbOAqxj0/WqtNSltbs+8u1d9lNtaJt/oElpYQz+0UqaGObEKlgdp/sVWSTo8HoZaEA12R1EjWK6y7r/AORsTF8xlttXKRjAQPfGPoPSrL6Vr7MrK9PqHuNoY8ht8/xOAScpB8K7E4QntIikTwgEYIyD1FInTI4lhS4jDN+tRmuRwQ26lQyR3H0rAdI6MTU2MzpDXVOoW9M4kafxG5OvMKa4wG48NeWoyT0G2d+/YelTTScFbIDzPWVvrTZcthGAvSaLhdHLlxAifCYLbxWktt5ydQxipV1CungYyNt5t1AsQc52FsnP3S+x3X+HVRpTaSl2U5nCR3J2AJ/7rnW1iurAsyO6dSm1rbhxVYPUyjXxBGjz71ElRDLgy5BUdC8EEADb0HpWoaVmVGU4YTGdaivYjrlSZCu1+jzrB9ksW/2ZCFgt4c1AAd+25671bVpnS7tGbMpu1aPR2SLiZ3niNFyvNvnpjLbTE05QVAlWFZ2NeVaUpUyZ3kr9YttyWBdvzJLHFjTXEj93MNwpdYDXL1jKcEb58qg2jY0ivPXMsXXqLzbw7jEjWHiGNa7O7bn7cuSl5ai4pLmnUD2HyFSv0jWWBw20r0+tSmo1lc5mUTiKHbro1KtlqEdnllt5rmZKwSDnwxijaV3Qq7ZPQz1NZXXYHrTA6zNjiO3Q4k2Hb7OthiU0Ukl7KskEegB2FeHSWOwZ3yRPV11KKyomMzXaOIYsazG13O3qlsa9adK8ducVK3Su1naI2DIUaytKeysXIkRN5H/iosq46ivXr52rbrnpip+jnt+16SA1Q9G7Hr3y0TxXEkeyPXa0KkTIg+7eQ4AFeJHlntqn0J1yEfAMv9PrbBtTLCRYnEzjfES7xLZLpKCgNoVgJHZU30eaRUpkK9di82uOmJps18btrt0WqMpYnIKRhQGj4uv+qpXaY2BBnaQ0+qFRcke1/spUjCQO4VrmIbT2kRSIpEUiKRMmnFsuIdaUUOIIUlQ6gjtrwqCMGSVipyJau8T3p1ktKnrCSMEpSAfWsw0dIOeGam12oYYLSnSNIATsB3VpmPE9r2IpEUieYpE9pE8xSMT2kRSIpGIpEUiKRFIikRSIpEUiKRFIikRSIpEUiKRFIikRSIpEUiKRFIikRSJ//9k="/>
          <p:cNvSpPr>
            <a:spLocks noChangeAspect="1" noChangeArrowheads="1"/>
          </p:cNvSpPr>
          <p:nvPr/>
        </p:nvSpPr>
        <p:spPr bwMode="auto">
          <a:xfrm>
            <a:off x="473075" y="-427038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4" t="31771" r="14495" b="46093"/>
          <a:stretch/>
        </p:blipFill>
        <p:spPr bwMode="auto">
          <a:xfrm>
            <a:off x="7082884" y="4365104"/>
            <a:ext cx="165194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55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ChangeArrowheads="1"/>
          </p:cNvSpPr>
          <p:nvPr/>
        </p:nvSpPr>
        <p:spPr bwMode="auto">
          <a:xfrm>
            <a:off x="3074970" y="1199556"/>
            <a:ext cx="3279775" cy="77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latinLnBrk="0" hangingPunct="0">
              <a:defRPr/>
            </a:pPr>
            <a:r>
              <a:rPr kumimoji="0" lang="en-US" altLang="ko-KR" sz="22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굴림" pitchFamily="50" charset="-127"/>
              </a:rPr>
              <a:t>Health Condition (disorder/disease)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987663" y="3270034"/>
            <a:ext cx="3455986" cy="9525"/>
            <a:chOff x="2281" y="2475"/>
            <a:chExt cx="2177" cy="6"/>
          </a:xfrm>
        </p:grpSpPr>
        <p:sp>
          <p:nvSpPr>
            <p:cNvPr id="21530" name="Line 4"/>
            <p:cNvSpPr>
              <a:spLocks noChangeShapeType="1"/>
            </p:cNvSpPr>
            <p:nvPr/>
          </p:nvSpPr>
          <p:spPr bwMode="auto">
            <a:xfrm flipV="1">
              <a:off x="3948" y="2475"/>
              <a:ext cx="510" cy="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stealth" w="med" len="lg"/>
              <a:tailEnd type="stealth" w="med" len="lg"/>
            </a:ln>
          </p:spPr>
          <p:txBody>
            <a:bodyPr wrap="none" anchor="ctr"/>
            <a:lstStyle/>
            <a:p>
              <a:endParaRPr lang="ko-KR" altLang="en-US" sz="1800">
                <a:solidFill>
                  <a:prstClr val="black"/>
                </a:solidFill>
                <a:latin typeface="굴림" charset="-127"/>
              </a:endParaRPr>
            </a:p>
          </p:txBody>
        </p:sp>
        <p:sp>
          <p:nvSpPr>
            <p:cNvPr id="21531" name="Line 5"/>
            <p:cNvSpPr>
              <a:spLocks noChangeShapeType="1"/>
            </p:cNvSpPr>
            <p:nvPr/>
          </p:nvSpPr>
          <p:spPr bwMode="auto">
            <a:xfrm flipV="1">
              <a:off x="2281" y="2478"/>
              <a:ext cx="509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stealth" w="med" len="lg"/>
              <a:tailEnd type="stealth" w="med" len="lg"/>
            </a:ln>
          </p:spPr>
          <p:txBody>
            <a:bodyPr wrap="none" anchor="ctr"/>
            <a:lstStyle/>
            <a:p>
              <a:endParaRPr lang="ko-KR" altLang="en-US" sz="1800">
                <a:solidFill>
                  <a:prstClr val="black"/>
                </a:solidFill>
                <a:latin typeface="굴림" charset="-127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071670" y="3923764"/>
            <a:ext cx="5621338" cy="1675900"/>
            <a:chOff x="1491" y="2946"/>
            <a:chExt cx="3541" cy="1025"/>
          </a:xfrm>
        </p:grpSpPr>
        <p:sp>
          <p:nvSpPr>
            <p:cNvPr id="21521" name="Line 8"/>
            <p:cNvSpPr>
              <a:spLocks noChangeShapeType="1"/>
            </p:cNvSpPr>
            <p:nvPr/>
          </p:nvSpPr>
          <p:spPr bwMode="auto">
            <a:xfrm>
              <a:off x="2376" y="3330"/>
              <a:ext cx="0" cy="17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round/>
              <a:headEnd/>
              <a:tailEnd type="triangle"/>
            </a:ln>
          </p:spPr>
          <p:txBody>
            <a:bodyPr wrap="none" anchor="ctr"/>
            <a:lstStyle/>
            <a:p>
              <a:endParaRPr lang="ko-KR" altLang="en-US" sz="1800">
                <a:solidFill>
                  <a:prstClr val="black"/>
                </a:solidFill>
                <a:latin typeface="굴림" charset="-127"/>
              </a:endParaRPr>
            </a:p>
          </p:txBody>
        </p:sp>
        <p:sp>
          <p:nvSpPr>
            <p:cNvPr id="21522" name="Line 9"/>
            <p:cNvSpPr>
              <a:spLocks noChangeShapeType="1"/>
            </p:cNvSpPr>
            <p:nvPr/>
          </p:nvSpPr>
          <p:spPr bwMode="auto">
            <a:xfrm>
              <a:off x="4189" y="3330"/>
              <a:ext cx="0" cy="17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round/>
              <a:headEnd/>
              <a:tailEnd type="triangle"/>
            </a:ln>
          </p:spPr>
          <p:txBody>
            <a:bodyPr wrap="none" anchor="ctr"/>
            <a:lstStyle/>
            <a:p>
              <a:endParaRPr lang="ko-KR" altLang="en-US" sz="1800">
                <a:solidFill>
                  <a:prstClr val="black"/>
                </a:solidFill>
                <a:latin typeface="굴림" charset="-127"/>
              </a:endParaRPr>
            </a:p>
          </p:txBody>
        </p:sp>
        <p:sp>
          <p:nvSpPr>
            <p:cNvPr id="21523" name="Line 10"/>
            <p:cNvSpPr>
              <a:spLocks noChangeShapeType="1"/>
            </p:cNvSpPr>
            <p:nvPr/>
          </p:nvSpPr>
          <p:spPr bwMode="auto">
            <a:xfrm>
              <a:off x="2376" y="3330"/>
              <a:ext cx="181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ko-KR" altLang="en-US" sz="1800">
                <a:solidFill>
                  <a:prstClr val="black"/>
                </a:solidFill>
                <a:latin typeface="굴림" charset="-127"/>
              </a:endParaRPr>
            </a:p>
          </p:txBody>
        </p:sp>
        <p:sp>
          <p:nvSpPr>
            <p:cNvPr id="21524" name="Line 11"/>
            <p:cNvSpPr>
              <a:spLocks noChangeShapeType="1"/>
            </p:cNvSpPr>
            <p:nvPr/>
          </p:nvSpPr>
          <p:spPr bwMode="auto">
            <a:xfrm>
              <a:off x="1491" y="3159"/>
              <a:ext cx="354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ko-KR" altLang="en-US" sz="1800">
                <a:solidFill>
                  <a:prstClr val="black"/>
                </a:solidFill>
                <a:latin typeface="굴림" charset="-127"/>
              </a:endParaRPr>
            </a:p>
          </p:txBody>
        </p:sp>
        <p:sp>
          <p:nvSpPr>
            <p:cNvPr id="335884" name="Text Box 12"/>
            <p:cNvSpPr txBox="1">
              <a:spLocks noChangeArrowheads="1"/>
            </p:cNvSpPr>
            <p:nvPr/>
          </p:nvSpPr>
          <p:spPr bwMode="auto">
            <a:xfrm>
              <a:off x="1680" y="3500"/>
              <a:ext cx="1440" cy="4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latinLnBrk="0" hangingPunct="0">
                <a:spcBef>
                  <a:spcPct val="50000"/>
                </a:spcBef>
                <a:defRPr/>
              </a:pPr>
              <a:r>
                <a:rPr kumimoji="0" lang="en-US" altLang="ko-KR" sz="2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ea typeface="굴림" pitchFamily="50" charset="-127"/>
                </a:rPr>
                <a:t>Environmental Factors</a:t>
              </a:r>
            </a:p>
          </p:txBody>
        </p:sp>
        <p:sp>
          <p:nvSpPr>
            <p:cNvPr id="335885" name="Text Box 13"/>
            <p:cNvSpPr txBox="1">
              <a:spLocks noChangeArrowheads="1"/>
            </p:cNvSpPr>
            <p:nvPr/>
          </p:nvSpPr>
          <p:spPr bwMode="auto">
            <a:xfrm>
              <a:off x="3598" y="3500"/>
              <a:ext cx="1139" cy="4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latinLnBrk="0" hangingPunct="0">
                <a:spcBef>
                  <a:spcPct val="50000"/>
                </a:spcBef>
                <a:defRPr/>
              </a:pPr>
              <a:r>
                <a:rPr kumimoji="0" lang="en-US" altLang="ko-KR" sz="2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ea typeface="굴림" pitchFamily="50" charset="-127"/>
                </a:rPr>
                <a:t>Personal Factors</a:t>
              </a:r>
            </a:p>
          </p:txBody>
        </p:sp>
        <p:sp>
          <p:nvSpPr>
            <p:cNvPr id="21527" name="Line 14"/>
            <p:cNvSpPr>
              <a:spLocks noChangeShapeType="1"/>
            </p:cNvSpPr>
            <p:nvPr/>
          </p:nvSpPr>
          <p:spPr bwMode="auto">
            <a:xfrm>
              <a:off x="3261" y="2946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spAutoFit/>
            </a:bodyPr>
            <a:lstStyle/>
            <a:p>
              <a:endParaRPr lang="ko-KR" altLang="en-US" sz="1800">
                <a:solidFill>
                  <a:prstClr val="black"/>
                </a:solidFill>
                <a:latin typeface="굴림" charset="-127"/>
              </a:endParaRPr>
            </a:p>
          </p:txBody>
        </p:sp>
        <p:sp>
          <p:nvSpPr>
            <p:cNvPr id="21528" name="Line 15"/>
            <p:cNvSpPr>
              <a:spLocks noChangeShapeType="1"/>
            </p:cNvSpPr>
            <p:nvPr/>
          </p:nvSpPr>
          <p:spPr bwMode="auto">
            <a:xfrm>
              <a:off x="1491" y="2946"/>
              <a:ext cx="0" cy="2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spAutoFit/>
            </a:bodyPr>
            <a:lstStyle/>
            <a:p>
              <a:endParaRPr lang="ko-KR" altLang="en-US" sz="1800">
                <a:solidFill>
                  <a:prstClr val="black"/>
                </a:solidFill>
                <a:latin typeface="굴림" charset="-127"/>
              </a:endParaRPr>
            </a:p>
          </p:txBody>
        </p:sp>
        <p:sp>
          <p:nvSpPr>
            <p:cNvPr id="21529" name="Line 16"/>
            <p:cNvSpPr>
              <a:spLocks noChangeShapeType="1"/>
            </p:cNvSpPr>
            <p:nvPr/>
          </p:nvSpPr>
          <p:spPr bwMode="auto">
            <a:xfrm>
              <a:off x="5032" y="2946"/>
              <a:ext cx="0" cy="2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spAutoFit/>
            </a:bodyPr>
            <a:lstStyle/>
            <a:p>
              <a:endParaRPr lang="ko-KR" altLang="en-US" sz="1800">
                <a:solidFill>
                  <a:prstClr val="black"/>
                </a:solidFill>
                <a:latin typeface="굴림" charset="-127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28596" y="1992088"/>
            <a:ext cx="8077200" cy="1943100"/>
            <a:chOff x="576" y="1754"/>
            <a:chExt cx="5088" cy="1224"/>
          </a:xfrm>
        </p:grpSpPr>
        <p:grpSp>
          <p:nvGrpSpPr>
            <p:cNvPr id="21512" name="Group 18"/>
            <p:cNvGrpSpPr>
              <a:grpSpLocks/>
            </p:cNvGrpSpPr>
            <p:nvPr/>
          </p:nvGrpSpPr>
          <p:grpSpPr bwMode="auto">
            <a:xfrm>
              <a:off x="576" y="2222"/>
              <a:ext cx="5088" cy="756"/>
              <a:chOff x="576" y="2222"/>
              <a:chExt cx="5088" cy="756"/>
            </a:xfrm>
          </p:grpSpPr>
          <p:sp>
            <p:nvSpPr>
              <p:cNvPr id="335891" name="Text Box 19"/>
              <p:cNvSpPr txBox="1">
                <a:spLocks noChangeArrowheads="1"/>
              </p:cNvSpPr>
              <p:nvPr/>
            </p:nvSpPr>
            <p:spPr bwMode="auto">
              <a:xfrm>
                <a:off x="576" y="2222"/>
                <a:ext cx="1758" cy="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latinLnBrk="0" hangingPunct="0">
                  <a:defRPr/>
                </a:pPr>
                <a:r>
                  <a:rPr kumimoji="0" lang="en-US" altLang="ko-KR" b="1" dirty="0">
                    <a:solidFill>
                      <a:srgbClr val="1F497D"/>
                    </a:solidFill>
                    <a:latin typeface="Arial" charset="0"/>
                    <a:ea typeface="굴림" pitchFamily="50" charset="-127"/>
                  </a:rPr>
                  <a:t>Body function</a:t>
                </a:r>
              </a:p>
              <a:p>
                <a:pPr algn="ctr" eaLnBrk="0" latinLnBrk="0" hangingPunct="0">
                  <a:defRPr/>
                </a:pPr>
                <a:r>
                  <a:rPr kumimoji="0" lang="en-US" altLang="ko-KR" b="1" dirty="0">
                    <a:solidFill>
                      <a:srgbClr val="1F497D"/>
                    </a:solidFill>
                    <a:latin typeface="Arial" charset="0"/>
                    <a:ea typeface="굴림" pitchFamily="50" charset="-127"/>
                  </a:rPr>
                  <a:t>&amp; structure</a:t>
                </a:r>
                <a:r>
                  <a:rPr kumimoji="0" lang="en-US" altLang="ko-KR" b="1" dirty="0">
                    <a:solidFill>
                      <a:prstClr val="black"/>
                    </a:solidFill>
                    <a:latin typeface="Arial" charset="0"/>
                    <a:ea typeface="굴림" pitchFamily="50" charset="-127"/>
                  </a:rPr>
                  <a:t>  </a:t>
                </a:r>
                <a:r>
                  <a:rPr kumimoji="0" lang="en-US" altLang="ko-KR" b="1" i="1" dirty="0">
                    <a:solidFill>
                      <a:prstClr val="black"/>
                    </a:solidFill>
                    <a:latin typeface="Arial" charset="0"/>
                    <a:ea typeface="굴림" pitchFamily="50" charset="-127"/>
                  </a:rPr>
                  <a:t>(Impairment</a:t>
                </a:r>
                <a:r>
                  <a:rPr kumimoji="0" lang="en-US" altLang="ko-KR" b="1" i="1" dirty="0">
                    <a:solidFill>
                      <a:prstClr val="black"/>
                    </a:solidFill>
                    <a:ea typeface="굴림" pitchFamily="50" charset="-127"/>
                  </a:rPr>
                  <a:t>)</a:t>
                </a:r>
              </a:p>
            </p:txBody>
          </p:sp>
          <p:sp>
            <p:nvSpPr>
              <p:cNvPr id="335892" name="Text Box 20"/>
              <p:cNvSpPr txBox="1">
                <a:spLocks noChangeArrowheads="1"/>
              </p:cNvSpPr>
              <p:nvPr/>
            </p:nvSpPr>
            <p:spPr bwMode="auto">
              <a:xfrm>
                <a:off x="2697" y="2222"/>
                <a:ext cx="1196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latinLnBrk="0" hangingPunct="0">
                  <a:defRPr/>
                </a:pPr>
                <a:r>
                  <a:rPr kumimoji="0" lang="en-US" altLang="ko-KR" b="1" dirty="0">
                    <a:solidFill>
                      <a:srgbClr val="1F497D"/>
                    </a:solidFill>
                    <a:latin typeface="Arial" charset="0"/>
                    <a:ea typeface="굴림" pitchFamily="50" charset="-127"/>
                  </a:rPr>
                  <a:t>Activities</a:t>
                </a:r>
              </a:p>
              <a:p>
                <a:pPr algn="ctr" eaLnBrk="0" latinLnBrk="0" hangingPunct="0">
                  <a:defRPr/>
                </a:pPr>
                <a:r>
                  <a:rPr kumimoji="0" lang="en-US" altLang="ko-KR" b="1" i="1" dirty="0">
                    <a:solidFill>
                      <a:prstClr val="black"/>
                    </a:solidFill>
                    <a:latin typeface="Arial" charset="0"/>
                    <a:ea typeface="굴림" pitchFamily="50" charset="-127"/>
                  </a:rPr>
                  <a:t>(Limitation)</a:t>
                </a:r>
                <a:r>
                  <a:rPr kumimoji="0" lang="en-US" altLang="ko-KR" b="1" dirty="0">
                    <a:solidFill>
                      <a:prstClr val="black"/>
                    </a:solidFill>
                    <a:latin typeface="Arial" charset="0"/>
                    <a:ea typeface="굴림" pitchFamily="50" charset="-127"/>
                  </a:rPr>
                  <a:t> </a:t>
                </a:r>
                <a:endParaRPr kumimoji="0" lang="en-US" altLang="ko-KR" b="1" i="1" dirty="0">
                  <a:solidFill>
                    <a:prstClr val="black"/>
                  </a:solidFill>
                  <a:latin typeface="Arial" charset="0"/>
                  <a:ea typeface="굴림" pitchFamily="50" charset="-127"/>
                </a:endParaRPr>
              </a:p>
            </p:txBody>
          </p:sp>
          <p:sp>
            <p:nvSpPr>
              <p:cNvPr id="335893" name="Text Box 21"/>
              <p:cNvSpPr txBox="1">
                <a:spLocks noChangeArrowheads="1"/>
              </p:cNvSpPr>
              <p:nvPr/>
            </p:nvSpPr>
            <p:spPr bwMode="auto">
              <a:xfrm>
                <a:off x="4273" y="2222"/>
                <a:ext cx="1391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latinLnBrk="0" hangingPunct="0">
                  <a:defRPr/>
                </a:pPr>
                <a:r>
                  <a:rPr kumimoji="0" lang="en-US" altLang="ko-KR" b="1" dirty="0">
                    <a:solidFill>
                      <a:srgbClr val="1F497D"/>
                    </a:solidFill>
                    <a:latin typeface="Arial" charset="0"/>
                    <a:ea typeface="굴림" pitchFamily="50" charset="-127"/>
                  </a:rPr>
                  <a:t>Participation</a:t>
                </a:r>
              </a:p>
              <a:p>
                <a:pPr algn="ctr" eaLnBrk="0" latinLnBrk="0" hangingPunct="0">
                  <a:defRPr/>
                </a:pPr>
                <a:r>
                  <a:rPr kumimoji="0" lang="en-US" altLang="ko-KR" b="1" i="1" dirty="0">
                    <a:solidFill>
                      <a:prstClr val="black"/>
                    </a:solidFill>
                    <a:latin typeface="Arial" charset="0"/>
                    <a:ea typeface="굴림" pitchFamily="50" charset="-127"/>
                  </a:rPr>
                  <a:t>(Restriction)</a:t>
                </a:r>
              </a:p>
            </p:txBody>
          </p:sp>
        </p:grpSp>
        <p:grpSp>
          <p:nvGrpSpPr>
            <p:cNvPr id="21513" name="Group 22"/>
            <p:cNvGrpSpPr>
              <a:grpSpLocks/>
            </p:cNvGrpSpPr>
            <p:nvPr/>
          </p:nvGrpSpPr>
          <p:grpSpPr bwMode="auto">
            <a:xfrm>
              <a:off x="1491" y="1754"/>
              <a:ext cx="3541" cy="426"/>
              <a:chOff x="1491" y="1754"/>
              <a:chExt cx="3541" cy="426"/>
            </a:xfrm>
          </p:grpSpPr>
          <p:sp>
            <p:nvSpPr>
              <p:cNvPr id="21514" name="Line 23"/>
              <p:cNvSpPr>
                <a:spLocks noChangeShapeType="1"/>
              </p:cNvSpPr>
              <p:nvPr/>
            </p:nvSpPr>
            <p:spPr bwMode="auto">
              <a:xfrm>
                <a:off x="1491" y="1967"/>
                <a:ext cx="354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ko-KR" altLang="en-US" sz="1800">
                  <a:solidFill>
                    <a:prstClr val="black"/>
                  </a:solidFill>
                  <a:latin typeface="굴림" charset="-127"/>
                </a:endParaRPr>
              </a:p>
            </p:txBody>
          </p:sp>
          <p:sp>
            <p:nvSpPr>
              <p:cNvPr id="21515" name="Line 24"/>
              <p:cNvSpPr>
                <a:spLocks noChangeShapeType="1"/>
              </p:cNvSpPr>
              <p:nvPr/>
            </p:nvSpPr>
            <p:spPr bwMode="auto">
              <a:xfrm>
                <a:off x="3261" y="1754"/>
                <a:ext cx="0" cy="42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ko-KR" altLang="en-US" sz="1800">
                  <a:solidFill>
                    <a:prstClr val="black"/>
                  </a:solidFill>
                  <a:latin typeface="굴림" charset="-127"/>
                </a:endParaRPr>
              </a:p>
            </p:txBody>
          </p:sp>
          <p:sp>
            <p:nvSpPr>
              <p:cNvPr id="21516" name="Line 25"/>
              <p:cNvSpPr>
                <a:spLocks noChangeShapeType="1"/>
              </p:cNvSpPr>
              <p:nvPr/>
            </p:nvSpPr>
            <p:spPr bwMode="auto">
              <a:xfrm>
                <a:off x="1491" y="1967"/>
                <a:ext cx="0" cy="2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ko-KR" altLang="en-US" sz="1800">
                  <a:solidFill>
                    <a:prstClr val="black"/>
                  </a:solidFill>
                  <a:latin typeface="굴림" charset="-127"/>
                </a:endParaRPr>
              </a:p>
            </p:txBody>
          </p:sp>
          <p:sp>
            <p:nvSpPr>
              <p:cNvPr id="21517" name="Line 26"/>
              <p:cNvSpPr>
                <a:spLocks noChangeShapeType="1"/>
              </p:cNvSpPr>
              <p:nvPr/>
            </p:nvSpPr>
            <p:spPr bwMode="auto">
              <a:xfrm>
                <a:off x="5032" y="1967"/>
                <a:ext cx="0" cy="2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ko-KR" altLang="en-US" sz="1800">
                  <a:solidFill>
                    <a:prstClr val="black"/>
                  </a:solidFill>
                  <a:latin typeface="굴림" charset="-127"/>
                </a:endParaRPr>
              </a:p>
            </p:txBody>
          </p:sp>
        </p:grp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55776" y="5795972"/>
            <a:ext cx="4668919" cy="4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 eaLnBrk="0" latinLnBrk="0" hangingPunct="0">
              <a:defRPr/>
            </a:pPr>
            <a:r>
              <a:rPr kumimoji="0" lang="en-US" altLang="ko-KR" sz="2600" b="1" dirty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t>Contextual factors    </a:t>
            </a:r>
          </a:p>
        </p:txBody>
      </p:sp>
      <p:sp>
        <p:nvSpPr>
          <p:cNvPr id="29" name="Rectangle 2"/>
          <p:cNvSpPr txBox="1">
            <a:spLocks/>
          </p:cNvSpPr>
          <p:nvPr/>
        </p:nvSpPr>
        <p:spPr>
          <a:xfrm>
            <a:off x="-2700808" y="1969640"/>
            <a:ext cx="8555037" cy="939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ko-KR" sz="3600" b="1" spc="100" dirty="0" smtClean="0">
                <a:ln w="18000">
                  <a:noFill/>
                  <a:prstDash val="solid"/>
                </a:ln>
                <a:solidFill>
                  <a:srgbClr val="002060"/>
                </a:solidFill>
                <a:effectLst>
                  <a:outerShdw blurRad="44450" dist="25400" dir="2700000" algn="tl" rotWithShape="0">
                    <a:prstClr val="white">
                      <a:alpha val="51000"/>
                    </a:prstClr>
                  </a:outerShdw>
                </a:effectLst>
                <a:latin typeface="맑은 고딕"/>
                <a:ea typeface="맑은 고딕" panose="020B0503020000020004" pitchFamily="50" charset="-127"/>
              </a:rPr>
              <a:t>ICF Model</a:t>
            </a:r>
          </a:p>
        </p:txBody>
      </p:sp>
      <p:sp>
        <p:nvSpPr>
          <p:cNvPr id="31" name="Line 14"/>
          <p:cNvSpPr>
            <a:spLocks noChangeShapeType="1"/>
          </p:cNvSpPr>
          <p:nvPr/>
        </p:nvSpPr>
        <p:spPr bwMode="auto">
          <a:xfrm>
            <a:off x="0" y="188640"/>
            <a:ext cx="9144000" cy="0"/>
          </a:xfrm>
          <a:prstGeom prst="line">
            <a:avLst/>
          </a:prstGeom>
          <a:noFill/>
          <a:ln w="215900">
            <a:pattFill prst="pct60">
              <a:fgClr>
                <a:srgbClr val="99CCFF"/>
              </a:fgClr>
              <a:bgClr>
                <a:srgbClr val="0066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endParaRPr lang="ko-KR" altLang="en-US" sz="2400">
              <a:solidFill>
                <a:srgbClr val="FFFFFF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3" t="26316" r="35455" b="36184"/>
          <a:stretch/>
        </p:blipFill>
        <p:spPr bwMode="auto">
          <a:xfrm>
            <a:off x="124987" y="490441"/>
            <a:ext cx="2603430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044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4200" dirty="0" smtClean="0"/>
              <a:t>Body Functions/ Structures</a:t>
            </a:r>
          </a:p>
        </p:txBody>
      </p:sp>
      <p:sp>
        <p:nvSpPr>
          <p:cNvPr id="23554" name="Rectangle 3"/>
          <p:cNvSpPr>
            <a:spLocks noGrp="1"/>
          </p:cNvSpPr>
          <p:nvPr>
            <p:ph idx="1"/>
          </p:nvPr>
        </p:nvSpPr>
        <p:spPr>
          <a:xfrm>
            <a:off x="615951" y="1600201"/>
            <a:ext cx="6692354" cy="4421087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"/>
            </a:pPr>
            <a:r>
              <a:rPr lang="en-US" altLang="ko-KR" b="1" dirty="0" smtClean="0"/>
              <a:t>Body Functions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ko-KR" sz="2400" dirty="0" smtClean="0"/>
              <a:t>physiological functions of body systems (including </a:t>
            </a:r>
            <a:r>
              <a:rPr lang="en-US" altLang="ko-KR" sz="2400" dirty="0" smtClean="0">
                <a:solidFill>
                  <a:srgbClr val="C00000"/>
                </a:solidFill>
              </a:rPr>
              <a:t>psychological functions</a:t>
            </a:r>
            <a:r>
              <a:rPr lang="en-US" altLang="ko-KR" sz="2400" dirty="0" smtClean="0"/>
              <a:t>).</a:t>
            </a:r>
          </a:p>
          <a:p>
            <a:pPr>
              <a:buFont typeface="Wingdings" pitchFamily="2" charset="2"/>
              <a:buChar char=""/>
            </a:pPr>
            <a:r>
              <a:rPr lang="en-US" altLang="ko-KR" b="1" dirty="0"/>
              <a:t>Body Structures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sz="2400" dirty="0"/>
              <a:t>anatomical parts of the body such as organs, limbs and their components.</a:t>
            </a:r>
          </a:p>
          <a:p>
            <a:pPr eaLnBrk="1" hangingPunct="1">
              <a:buFont typeface="Wingdings" pitchFamily="2" charset="2"/>
              <a:buChar char=""/>
            </a:pPr>
            <a:endParaRPr lang="en-US" altLang="ko-KR" b="1" dirty="0" smtClean="0"/>
          </a:p>
          <a:p>
            <a:pPr eaLnBrk="1" hangingPunct="1">
              <a:buFont typeface="Wingdings" pitchFamily="2" charset="2"/>
              <a:buChar char=""/>
            </a:pPr>
            <a:r>
              <a:rPr lang="en-US" altLang="ko-KR" b="1" dirty="0" smtClean="0"/>
              <a:t>Impairments </a:t>
            </a:r>
            <a:endParaRPr lang="en-US" altLang="ko-KR" b="1" dirty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ko-KR" sz="2400" dirty="0"/>
              <a:t>problems in body function or structure such as a significant deviation or loss.</a:t>
            </a:r>
          </a:p>
        </p:txBody>
      </p:sp>
      <p:pic>
        <p:nvPicPr>
          <p:cNvPr id="23556" name="Picture 4" descr="amputation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4221163"/>
            <a:ext cx="1416050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deltoid weakness"/>
          <p:cNvPicPr>
            <a:picLocks noChangeAspect="1" noChangeArrowheads="1"/>
          </p:cNvPicPr>
          <p:nvPr/>
        </p:nvPicPr>
        <p:blipFill>
          <a:blip r:embed="rId4" cstate="print"/>
          <a:srcRect l="45476" t="44446" r="10106"/>
          <a:stretch>
            <a:fillRect/>
          </a:stretch>
        </p:blipFill>
        <p:spPr bwMode="auto">
          <a:xfrm>
            <a:off x="7480300" y="1700213"/>
            <a:ext cx="1663700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369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b="1" dirty="0" smtClean="0"/>
              <a:t>Activity</a:t>
            </a:r>
          </a:p>
        </p:txBody>
      </p:sp>
      <p:sp>
        <p:nvSpPr>
          <p:cNvPr id="28674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564832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"/>
            </a:pPr>
            <a:r>
              <a:rPr lang="en-US" altLang="ko-KR" b="1" dirty="0" smtClean="0"/>
              <a:t>Activity 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altLang="ko-KR" sz="2400" dirty="0"/>
              <a:t>the execution of a task or action by an individual.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altLang="ko-KR" sz="2400" dirty="0"/>
              <a:t>Activity of daily living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altLang="ko-KR" sz="2400" dirty="0"/>
              <a:t>The personal level</a:t>
            </a:r>
          </a:p>
          <a:p>
            <a:pPr lvl="1" eaLnBrk="1" hangingPunct="1">
              <a:lnSpc>
                <a:spcPct val="90000"/>
              </a:lnSpc>
            </a:pPr>
            <a:endParaRPr lang="en-US" altLang="ko-KR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"/>
            </a:pPr>
            <a:r>
              <a:rPr lang="en-US" altLang="ko-KR" b="1" dirty="0" smtClean="0"/>
              <a:t>Activity Limitations 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altLang="ko-KR" sz="2400" dirty="0"/>
              <a:t>difficulties an individual may have in executing activities.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"/>
            </a:pPr>
            <a:endParaRPr lang="ko-KR" altLang="en-US" dirty="0" smtClean="0"/>
          </a:p>
        </p:txBody>
      </p:sp>
      <p:pic>
        <p:nvPicPr>
          <p:cNvPr id="79876" name="Picture 4" descr="염좌04"/>
          <p:cNvPicPr>
            <a:picLocks noChangeAspect="1" noChangeArrowheads="1"/>
          </p:cNvPicPr>
          <p:nvPr/>
        </p:nvPicPr>
        <p:blipFill rotWithShape="1">
          <a:blip r:embed="rId2" cstate="print"/>
          <a:srcRect b="10228"/>
          <a:stretch/>
        </p:blipFill>
        <p:spPr bwMode="auto">
          <a:xfrm>
            <a:off x="6202363" y="3930651"/>
            <a:ext cx="2741612" cy="230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washing f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2363" y="1700213"/>
            <a:ext cx="2741612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/>
        </p:nvSpPr>
        <p:spPr>
          <a:xfrm>
            <a:off x="323528" y="6309320"/>
            <a:ext cx="1061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HY견고딕" pitchFamily="18" charset="-127"/>
                <a:ea typeface="HY견고딕" pitchFamily="18" charset="-127"/>
              </a:rPr>
              <a:t>3S PNF</a:t>
            </a:r>
          </a:p>
        </p:txBody>
      </p:sp>
    </p:spTree>
    <p:extLst>
      <p:ext uri="{BB962C8B-B14F-4D97-AF65-F5344CB8AC3E}">
        <p14:creationId xmlns:p14="http://schemas.microsoft.com/office/powerpoint/2010/main" val="18514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5109F7B4-25D5-FF40-BEBF-6D572DA8850C}"/>
              </a:ext>
            </a:extLst>
          </p:cNvPr>
          <p:cNvSpPr txBox="1"/>
          <p:nvPr/>
        </p:nvSpPr>
        <p:spPr>
          <a:xfrm>
            <a:off x="551986" y="1434326"/>
            <a:ext cx="8052462" cy="401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pt-BR" sz="4400" dirty="0">
                <a:solidFill>
                  <a:schemeClr val="bg1">
                    <a:lumMod val="50000"/>
                  </a:schemeClr>
                </a:solidFill>
                <a:latin typeface="Stencil" panose="040409050D0802020404" pitchFamily="82" charset="0"/>
              </a:rPr>
              <a:t>RATIONALE/HISTORY</a:t>
            </a:r>
          </a:p>
          <a:p>
            <a:pPr latinLnBrk="0"/>
            <a:endParaRPr lang="pt-BR" dirty="0">
              <a:solidFill>
                <a:schemeClr val="bg1">
                  <a:lumMod val="50000"/>
                </a:schemeClr>
              </a:solidFill>
            </a:endParaRPr>
          </a:p>
          <a:p>
            <a:pPr marL="214313" indent="-214313" latinLnBrk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During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co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teaching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discussions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topic</a:t>
            </a:r>
            <a:endParaRPr lang="pt-BR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14313" indent="-214313" latinLnBrk="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14313" indent="-214313" latinLnBrk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Submit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a short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survey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check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opinion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Instructors</a:t>
            </a:r>
            <a:endParaRPr lang="pt-BR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14313" indent="-214313" latinLnBrk="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14313" indent="-214313" latinLnBrk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2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objective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/ 2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subjective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questions</a:t>
            </a:r>
            <a:endParaRPr lang="pt-BR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14313" indent="-214313" latinLnBrk="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14313" indent="-214313" latinLnBrk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19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answers</a:t>
            </a:r>
            <a:endParaRPr lang="pt-BR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5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 bwMode="auto">
          <a:xfrm>
            <a:off x="-141784" y="1716086"/>
            <a:ext cx="9128595" cy="732186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Different points of views</a:t>
            </a:r>
            <a:endParaRPr lang="ko-KR" alt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 bwMode="auto">
          <a:xfrm>
            <a:off x="5822707" y="2177752"/>
            <a:ext cx="332129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 latinLnBrk="1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2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400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ko-KR" kern="0" dirty="0" smtClean="0">
                <a:solidFill>
                  <a:srgbClr val="95311E"/>
                </a:solidFill>
              </a:rPr>
              <a:t> </a:t>
            </a:r>
            <a:endParaRPr lang="en-US" altLang="ko-KR" kern="0" dirty="0" smtClean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Time, repetition or distance </a:t>
            </a:r>
            <a:r>
              <a:rPr lang="en-US" altLang="ko-KR" sz="2000" kern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of performed activity</a:t>
            </a:r>
            <a:endParaRPr lang="en-US" altLang="ko-KR" sz="2000" kern="0" dirty="0" smtClean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Level of Independence or assist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Etc.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 bwMode="auto">
          <a:xfrm>
            <a:off x="395536" y="2160240"/>
            <a:ext cx="367017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 latinLnBrk="1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2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400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ko-KR" kern="0" dirty="0" smtClean="0">
                <a:solidFill>
                  <a:srgbClr val="95311E"/>
                </a:solidFill>
              </a:rPr>
              <a:t> </a:t>
            </a:r>
            <a:endParaRPr lang="en-US" altLang="ko-KR" kern="0" dirty="0" smtClean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/>
              <a:t>Body alignment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/>
              <a:t>Muscle strength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/>
              <a:t>Joint mobility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/>
              <a:t>Sensation 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/>
              <a:t>Control </a:t>
            </a:r>
            <a:r>
              <a:rPr lang="en-US" altLang="ko-KR" sz="2000" kern="0" dirty="0"/>
              <a:t>of voluntary movement 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/>
              <a:t>Involuntary movement, movement reaction  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/>
              <a:t>Gait pattern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/>
              <a:t>Etc. </a:t>
            </a:r>
          </a:p>
          <a:p>
            <a:pPr marL="0" indent="0">
              <a:buNone/>
            </a:pPr>
            <a:endParaRPr lang="en-US" altLang="ko-KR" sz="2000" kern="0" dirty="0" smtClean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26756" t="5703" r="46679" b="15547"/>
          <a:stretch/>
        </p:blipFill>
        <p:spPr>
          <a:xfrm>
            <a:off x="3707904" y="2448272"/>
            <a:ext cx="2114803" cy="3524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3832" y="1759013"/>
            <a:ext cx="197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rgbClr val="C00000"/>
                </a:solidFill>
              </a:rPr>
              <a:t>Body S/F</a:t>
            </a:r>
            <a:endParaRPr lang="ko-KR" altLang="en-US" sz="36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09500" y="1801941"/>
            <a:ext cx="197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Activity</a:t>
            </a:r>
            <a:endParaRPr lang="ko-KR" altLang="en-US" sz="3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09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 bwMode="auto">
          <a:xfrm>
            <a:off x="-141784" y="1716086"/>
            <a:ext cx="9128595" cy="732186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 smtClean="0">
                <a:solidFill>
                  <a:srgbClr val="452F31"/>
                </a:solidFill>
              </a:rPr>
              <a:t>Whenever I </a:t>
            </a:r>
            <a:r>
              <a:rPr lang="en-US" altLang="ko-KR" sz="3200">
                <a:solidFill>
                  <a:srgbClr val="452F31"/>
                </a:solidFill>
              </a:rPr>
              <a:t>walk fast, </a:t>
            </a:r>
            <a:r>
              <a:rPr lang="en-US" altLang="ko-KR" sz="3200" dirty="0" smtClean="0">
                <a:solidFill>
                  <a:srgbClr val="452F31"/>
                </a:solidFill>
              </a:rPr>
              <a:t>I’m embarrassed about being flexed elbow. </a:t>
            </a:r>
            <a:endParaRPr lang="ko-KR" altLang="en-US" sz="3200" dirty="0">
              <a:solidFill>
                <a:srgbClr val="452F31"/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 bwMode="auto">
          <a:xfrm>
            <a:off x="5822707" y="2177752"/>
            <a:ext cx="332129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 latinLnBrk="1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2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400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ko-KR" kern="0" dirty="0" smtClean="0">
                <a:solidFill>
                  <a:srgbClr val="95311E"/>
                </a:solidFill>
              </a:rPr>
              <a:t> </a:t>
            </a:r>
            <a:endParaRPr lang="en-US" altLang="ko-KR" kern="0" dirty="0" smtClean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Walking speed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The Level of assist 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 bwMode="auto">
          <a:xfrm>
            <a:off x="395536" y="2160240"/>
            <a:ext cx="3670176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 latinLnBrk="1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2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400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ko-KR" kern="0" dirty="0" smtClean="0">
                <a:solidFill>
                  <a:srgbClr val="95311E"/>
                </a:solidFill>
              </a:rPr>
              <a:t> </a:t>
            </a:r>
            <a:endParaRPr lang="en-US" altLang="ko-KR" kern="0" dirty="0" smtClean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/>
              <a:t>Embarrass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/>
              <a:t>ROM of elbow flexion</a:t>
            </a:r>
          </a:p>
          <a:p>
            <a:pPr marL="0" indent="0">
              <a:buNone/>
            </a:pPr>
            <a:endParaRPr lang="en-US" altLang="ko-KR" sz="2000" kern="0" dirty="0" smtClean="0"/>
          </a:p>
          <a:p>
            <a:pPr marL="0" indent="0">
              <a:buNone/>
            </a:pPr>
            <a:endParaRPr lang="en-US" altLang="ko-KR" sz="2000" kern="0" dirty="0"/>
          </a:p>
          <a:p>
            <a:pPr marL="0" indent="0">
              <a:buNone/>
            </a:pPr>
            <a:endParaRPr lang="en-US" altLang="ko-KR" sz="2000" kern="0" dirty="0" smtClean="0"/>
          </a:p>
          <a:p>
            <a:pPr marL="0" indent="0">
              <a:buNone/>
            </a:pPr>
            <a:endParaRPr lang="en-US" altLang="ko-KR" sz="2000" kern="0" dirty="0" smtClean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26756" t="5703" r="46679" b="15547"/>
          <a:stretch/>
        </p:blipFill>
        <p:spPr>
          <a:xfrm>
            <a:off x="3707904" y="1700808"/>
            <a:ext cx="2114803" cy="3524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3832" y="1759013"/>
            <a:ext cx="197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rgbClr val="C00000"/>
                </a:solidFill>
              </a:rPr>
              <a:t>Body S/F</a:t>
            </a:r>
            <a:endParaRPr lang="ko-KR" altLang="en-US" sz="36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09500" y="1801941"/>
            <a:ext cx="197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Activity</a:t>
            </a:r>
            <a:endParaRPr lang="ko-KR" altLang="en-US" sz="3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43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 bwMode="auto">
          <a:xfrm>
            <a:off x="-141784" y="1716086"/>
            <a:ext cx="9128595" cy="732186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 smtClean="0">
                <a:solidFill>
                  <a:srgbClr val="452F31"/>
                </a:solidFill>
              </a:rPr>
              <a:t>Whenever I </a:t>
            </a:r>
            <a:r>
              <a:rPr lang="en-US" altLang="ko-KR" sz="3200" dirty="0">
                <a:solidFill>
                  <a:srgbClr val="452F31"/>
                </a:solidFill>
              </a:rPr>
              <a:t>walk </a:t>
            </a:r>
            <a:r>
              <a:rPr lang="en-US" altLang="ko-KR" sz="3200" dirty="0" smtClean="0">
                <a:solidFill>
                  <a:srgbClr val="452F31"/>
                </a:solidFill>
              </a:rPr>
              <a:t>fast, I’m embarrassed about being flexed elbow. </a:t>
            </a:r>
            <a:endParaRPr lang="ko-KR" altLang="en-US" sz="3200" dirty="0">
              <a:solidFill>
                <a:srgbClr val="452F31"/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 bwMode="auto">
          <a:xfrm>
            <a:off x="5822707" y="2177752"/>
            <a:ext cx="332129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 latinLnBrk="1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2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400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ko-KR" kern="0" dirty="0" smtClean="0">
                <a:solidFill>
                  <a:srgbClr val="95311E"/>
                </a:solidFill>
              </a:rPr>
              <a:t> </a:t>
            </a:r>
            <a:endParaRPr lang="en-US" altLang="ko-KR" kern="0" dirty="0" smtClean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Walking speed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The Level of assist 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 bwMode="auto">
          <a:xfrm>
            <a:off x="395536" y="2160240"/>
            <a:ext cx="367017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 latinLnBrk="1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2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400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ko-KR" kern="0" dirty="0" smtClean="0">
                <a:solidFill>
                  <a:srgbClr val="95311E"/>
                </a:solidFill>
              </a:rPr>
              <a:t> </a:t>
            </a:r>
            <a:endParaRPr lang="en-US" altLang="ko-KR" kern="0" dirty="0" smtClean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/>
              <a:t>Embarrass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/>
              <a:t>ROM of elbow flexion</a:t>
            </a:r>
          </a:p>
          <a:p>
            <a:pPr marL="0" indent="0">
              <a:buNone/>
            </a:pPr>
            <a:endParaRPr lang="en-US" altLang="ko-KR" sz="2000" kern="0" dirty="0" smtClean="0"/>
          </a:p>
          <a:p>
            <a:pPr marL="0" indent="0">
              <a:buNone/>
            </a:pPr>
            <a:endParaRPr lang="en-US" altLang="ko-KR" sz="2000" kern="0" dirty="0"/>
          </a:p>
          <a:p>
            <a:pPr marL="0" indent="0">
              <a:buNone/>
            </a:pPr>
            <a:endParaRPr lang="en-US" altLang="ko-KR" sz="2000" kern="0" dirty="0" smtClean="0"/>
          </a:p>
          <a:p>
            <a:pPr marL="0" indent="0">
              <a:buNone/>
            </a:pPr>
            <a:endParaRPr lang="en-US" altLang="ko-KR" sz="2000" kern="0" dirty="0" smtClean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26756" t="5703" r="46679" b="15547"/>
          <a:stretch/>
        </p:blipFill>
        <p:spPr>
          <a:xfrm>
            <a:off x="3707904" y="1700808"/>
            <a:ext cx="2114803" cy="3524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3832" y="1759013"/>
            <a:ext cx="197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rgbClr val="C00000"/>
                </a:solidFill>
              </a:rPr>
              <a:t>Body S/F</a:t>
            </a:r>
            <a:endParaRPr lang="ko-KR" altLang="en-US" sz="36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09500" y="1801941"/>
            <a:ext cx="197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Activity</a:t>
            </a:r>
            <a:endParaRPr lang="ko-KR" altLang="en-US" sz="3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5157192"/>
            <a:ext cx="75363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8B3733"/>
                </a:solidFill>
              </a:rPr>
              <a:t>Make a Hypothesis why her elbow is flexed !</a:t>
            </a:r>
          </a:p>
          <a:p>
            <a:pPr lvl="1"/>
            <a:r>
              <a:rPr lang="en-US" altLang="ko-KR" dirty="0" smtClean="0">
                <a:solidFill>
                  <a:schemeClr val="bg2"/>
                </a:solidFill>
              </a:rPr>
              <a:t>Muscle weakness (trunk, elbow extensor), shortened calf, sensation deficit, out of control of eccentric contraction of quadriceps or calf</a:t>
            </a:r>
            <a:endParaRPr lang="ko-KR" alt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9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pc="-200" dirty="0"/>
              <a:t>Reasons of difference between instructors </a:t>
            </a:r>
            <a:endParaRPr lang="ko-KR" altLang="en-US" spc="-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It is </a:t>
            </a:r>
            <a:r>
              <a:rPr lang="en-US" altLang="ko-KR" dirty="0"/>
              <a:t>possible to assess the </a:t>
            </a:r>
            <a:r>
              <a:rPr lang="en-US" altLang="ko-KR" dirty="0" smtClean="0"/>
              <a:t>time, repetitions </a:t>
            </a:r>
            <a:r>
              <a:rPr lang="en-US" altLang="ko-KR" dirty="0"/>
              <a:t>or distance of performed </a:t>
            </a:r>
            <a:r>
              <a:rPr lang="en-US" altLang="ko-KR" dirty="0" smtClean="0"/>
              <a:t>activity for </a:t>
            </a:r>
            <a:r>
              <a:rPr lang="en-US" altLang="ko-KR" dirty="0" smtClean="0">
                <a:solidFill>
                  <a:srgbClr val="C00000"/>
                </a:solidFill>
              </a:rPr>
              <a:t>activity</a:t>
            </a:r>
            <a:r>
              <a:rPr lang="en-US" altLang="ko-KR" dirty="0" smtClean="0"/>
              <a:t>.</a:t>
            </a:r>
            <a:endParaRPr lang="en-US" altLang="ko-KR" dirty="0"/>
          </a:p>
          <a:p>
            <a:endParaRPr lang="en-US" altLang="ko-KR" dirty="0" smtClean="0"/>
          </a:p>
          <a:p>
            <a:r>
              <a:rPr lang="en-US" altLang="ko-KR" dirty="0" smtClean="0"/>
              <a:t>But it is also possible to assess the time, repetitions or distance of </a:t>
            </a:r>
            <a:r>
              <a:rPr lang="en-US" altLang="ko-KR" dirty="0" smtClean="0">
                <a:solidFill>
                  <a:srgbClr val="C00000"/>
                </a:solidFill>
              </a:rPr>
              <a:t>performed movement </a:t>
            </a:r>
            <a:r>
              <a:rPr lang="en-US" altLang="ko-KR" dirty="0" smtClean="0"/>
              <a:t>for </a:t>
            </a:r>
            <a:r>
              <a:rPr lang="en-US" altLang="ko-KR" dirty="0" smtClean="0">
                <a:solidFill>
                  <a:srgbClr val="C00000"/>
                </a:solidFill>
              </a:rPr>
              <a:t>body function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758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Siting to </a:t>
            </a:r>
            <a:r>
              <a:rPr lang="en-US" altLang="ko-KR" sz="3600" dirty="0"/>
              <a:t>standing</a:t>
            </a:r>
            <a:endParaRPr lang="ko-KR" altLang="en-US" sz="36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34250" t="5201" r="39763" b="10693"/>
          <a:stretch/>
        </p:blipFill>
        <p:spPr>
          <a:xfrm>
            <a:off x="3275856" y="1412775"/>
            <a:ext cx="2808312" cy="511256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l="72050" t="12200" r="13775" b="33200"/>
          <a:stretch/>
        </p:blipFill>
        <p:spPr>
          <a:xfrm>
            <a:off x="1585514" y="4365104"/>
            <a:ext cx="1052425" cy="2280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/>
          <a:srcRect l="65748" t="23400" r="14563" b="43000"/>
          <a:stretch/>
        </p:blipFill>
        <p:spPr>
          <a:xfrm>
            <a:off x="6156176" y="2204864"/>
            <a:ext cx="1800200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6"/>
          <a:srcRect l="66537" t="10800" r="6688" b="34600"/>
          <a:stretch/>
        </p:blipFill>
        <p:spPr>
          <a:xfrm>
            <a:off x="1043608" y="1524000"/>
            <a:ext cx="2008839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928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Modified </a:t>
            </a:r>
            <a:r>
              <a:rPr lang="en-US" altLang="ko-KR" dirty="0" err="1" smtClean="0"/>
              <a:t>Schober</a:t>
            </a:r>
            <a:r>
              <a:rPr lang="en-US" altLang="ko-KR" dirty="0" smtClean="0"/>
              <a:t> test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5400684" cy="4525963"/>
          </a:xfrm>
        </p:spPr>
        <p:txBody>
          <a:bodyPr>
            <a:normAutofit fontScale="85000" lnSpcReduction="10000"/>
          </a:bodyPr>
          <a:lstStyle/>
          <a:p>
            <a:r>
              <a:rPr lang="en-US" altLang="ko-KR" dirty="0" smtClean="0"/>
              <a:t>The examiner makes a mark approximately at the level of </a:t>
            </a:r>
            <a:r>
              <a:rPr lang="en-US" altLang="ko-KR" dirty="0" err="1" smtClean="0"/>
              <a:t>lumbosacral</a:t>
            </a:r>
            <a:r>
              <a:rPr lang="en-US" altLang="ko-KR" dirty="0" smtClean="0"/>
              <a:t> joint.</a:t>
            </a:r>
          </a:p>
          <a:p>
            <a:r>
              <a:rPr lang="en-US" altLang="ko-KR" dirty="0" smtClean="0"/>
              <a:t>One point  5 cm below </a:t>
            </a:r>
            <a:r>
              <a:rPr lang="en-US" altLang="ko-KR" dirty="0" err="1" smtClean="0"/>
              <a:t>lumbosacral</a:t>
            </a:r>
            <a:r>
              <a:rPr lang="en-US" altLang="ko-KR" dirty="0" smtClean="0"/>
              <a:t> joint</a:t>
            </a:r>
          </a:p>
          <a:p>
            <a:r>
              <a:rPr lang="en-US" altLang="ko-KR" dirty="0" smtClean="0"/>
              <a:t>Another point, 10 cm above </a:t>
            </a:r>
            <a:r>
              <a:rPr lang="en-US" altLang="ko-KR" dirty="0" err="1" smtClean="0"/>
              <a:t>lumbosacral</a:t>
            </a:r>
            <a:r>
              <a:rPr lang="en-US" altLang="ko-KR" dirty="0" smtClean="0"/>
              <a:t> joint. </a:t>
            </a:r>
          </a:p>
          <a:p>
            <a:r>
              <a:rPr lang="en-US" altLang="ko-KR" dirty="0" smtClean="0"/>
              <a:t>The patient is asked to touch his/her toes. </a:t>
            </a:r>
          </a:p>
          <a:p>
            <a:r>
              <a:rPr lang="en-US" altLang="ko-KR" dirty="0" smtClean="0"/>
              <a:t>However, a restriction in the lumbar flexion of the patient reduces this increase; if the distance increases less than 5 cm .</a:t>
            </a:r>
          </a:p>
          <a:p>
            <a:endParaRPr lang="en-US" altLang="ko-KR" sz="3100" dirty="0" smtClean="0"/>
          </a:p>
          <a:p>
            <a:r>
              <a:rPr lang="en-US" altLang="ko-KR" sz="3100" dirty="0" smtClean="0"/>
              <a:t>For RA, Ankylosing spondylitis</a:t>
            </a:r>
            <a:endParaRPr lang="ko-KR" altLang="en-US" sz="3100" dirty="0" smtClean="0"/>
          </a:p>
        </p:txBody>
      </p:sp>
      <p:pic>
        <p:nvPicPr>
          <p:cNvPr id="1026" name="Picture 2" descr="C:\Documents and Settings\신승섭\My Documents\-병원특강 -\Study 한 병원 병원\2010 강동성모 2차\ROM Handling\6333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571612"/>
            <a:ext cx="2949019" cy="4500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524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>
                <a:effectLst/>
              </a:rPr>
              <a:t>Lumbar Trunk muscle Endurance Test</a:t>
            </a:r>
            <a:endParaRPr lang="ko-KR" altLang="en-US" dirty="0">
              <a:effectLst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107" y="2132856"/>
            <a:ext cx="388912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132856"/>
            <a:ext cx="449641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5547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MMT of ankle plantar flexor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66537" t="8000" r="9838" b="24800"/>
          <a:stretch/>
        </p:blipFill>
        <p:spPr>
          <a:xfrm>
            <a:off x="2915816" y="1555273"/>
            <a:ext cx="3096344" cy="495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7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 bwMode="auto">
          <a:xfrm>
            <a:off x="-324544" y="1716086"/>
            <a:ext cx="9128595" cy="732186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/>
              <a:t>The distance between mouth and hand </a:t>
            </a:r>
            <a:endParaRPr lang="ko-KR" altLang="en-US" sz="3600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 bwMode="auto">
          <a:xfrm>
            <a:off x="5749900" y="2160240"/>
            <a:ext cx="3502620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 latinLnBrk="1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2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400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ko-KR" kern="0" dirty="0" smtClean="0">
                <a:solidFill>
                  <a:srgbClr val="95311E"/>
                </a:solidFill>
              </a:rPr>
              <a:t> </a:t>
            </a:r>
            <a:endParaRPr lang="en-US" altLang="ko-KR" kern="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1072" y="1759013"/>
            <a:ext cx="197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rgbClr val="C00000"/>
                </a:solidFill>
              </a:rPr>
              <a:t>Body S/F</a:t>
            </a:r>
            <a:endParaRPr lang="ko-KR" altLang="en-US" sz="36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041" y="1820568"/>
            <a:ext cx="239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i="1" kern="0" dirty="0" smtClean="0">
                <a:solidFill>
                  <a:schemeClr val="bg2"/>
                </a:solidFill>
              </a:rPr>
              <a:t>b710, b710</a:t>
            </a:r>
            <a:endParaRPr lang="ko-KR" altLang="en-US" sz="2800" b="1" i="1" dirty="0">
              <a:solidFill>
                <a:schemeClr val="bg2"/>
              </a:solidFill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3886248" y="2511870"/>
            <a:ext cx="2273067" cy="3716339"/>
            <a:chOff x="3886248" y="2511870"/>
            <a:chExt cx="2273067" cy="3716339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8" t="23749" r="2218" b="13251"/>
            <a:stretch/>
          </p:blipFill>
          <p:spPr>
            <a:xfrm>
              <a:off x="3886248" y="2511870"/>
              <a:ext cx="2273067" cy="3716339"/>
            </a:xfrm>
            <a:prstGeom prst="rect">
              <a:avLst/>
            </a:prstGeom>
          </p:spPr>
        </p:pic>
        <p:sp>
          <p:nvSpPr>
            <p:cNvPr id="7" name="직사각형 6"/>
            <p:cNvSpPr/>
            <p:nvPr/>
          </p:nvSpPr>
          <p:spPr bwMode="auto">
            <a:xfrm>
              <a:off x="4764131" y="3245346"/>
              <a:ext cx="583588" cy="35319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>
              <a:softEdge rad="3175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charset="-127"/>
              </a:endParaRPr>
            </a:p>
          </p:txBody>
        </p:sp>
      </p:grpSp>
      <p:sp>
        <p:nvSpPr>
          <p:cNvPr id="10" name="내용 개체 틀 2"/>
          <p:cNvSpPr txBox="1">
            <a:spLocks/>
          </p:cNvSpPr>
          <p:nvPr/>
        </p:nvSpPr>
        <p:spPr bwMode="auto">
          <a:xfrm>
            <a:off x="598555" y="2160240"/>
            <a:ext cx="367017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 latinLnBrk="1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2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400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ko-KR" kern="0" dirty="0" smtClean="0">
                <a:solidFill>
                  <a:srgbClr val="95311E"/>
                </a:solidFill>
              </a:rPr>
              <a:t> </a:t>
            </a:r>
            <a:endParaRPr lang="en-US" altLang="ko-KR" kern="0" dirty="0" smtClean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/>
              <a:t>Body alignment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/>
              <a:t>Muscle strength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b="1" kern="0" dirty="0" smtClean="0">
                <a:solidFill>
                  <a:srgbClr val="C00000"/>
                </a:solidFill>
              </a:rPr>
              <a:t>Joint mobility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/>
              <a:t>Sensation 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b="1" kern="0" dirty="0" smtClean="0">
                <a:solidFill>
                  <a:srgbClr val="C00000"/>
                </a:solidFill>
              </a:rPr>
              <a:t>Control </a:t>
            </a:r>
            <a:r>
              <a:rPr lang="en-US" altLang="ko-KR" sz="2000" b="1" kern="0" dirty="0">
                <a:solidFill>
                  <a:srgbClr val="C00000"/>
                </a:solidFill>
              </a:rPr>
              <a:t>of voluntary movement 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/>
              <a:t>Involuntary movement, movement reaction  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/>
              <a:t>Gait pattern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ko-KR" sz="2000" kern="0" dirty="0" smtClean="0"/>
              <a:t>Etc. </a:t>
            </a:r>
          </a:p>
          <a:p>
            <a:pPr marL="0" indent="0">
              <a:buNone/>
            </a:pPr>
            <a:endParaRPr lang="en-US" altLang="ko-KR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357993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/>
              <a:t>Hyperextension of knee in mid-stance</a:t>
            </a:r>
            <a:endParaRPr lang="ko-KR" altLang="en-US" sz="3600" dirty="0"/>
          </a:p>
        </p:txBody>
      </p:sp>
      <p:pic>
        <p:nvPicPr>
          <p:cNvPr id="11" name="Picture 2" descr="C:\Users\신승섭\Documents\---Propriceptive Neuromuscular Facilitation---\2014년 서울시보수교육\20120625.MP4_0000415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7" t="-1482" r="14807"/>
          <a:stretch/>
        </p:blipFill>
        <p:spPr bwMode="auto">
          <a:xfrm>
            <a:off x="3059832" y="1542380"/>
            <a:ext cx="2808312" cy="484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65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xmlns="" id="{448B74FF-8266-844B-9492-80C82E7D3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5" t="12706" r="25579" b="-1830"/>
          <a:stretch/>
        </p:blipFill>
        <p:spPr>
          <a:xfrm>
            <a:off x="1043608" y="275808"/>
            <a:ext cx="7128792" cy="668158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 bwMode="auto">
          <a:xfrm>
            <a:off x="-129728" y="73570"/>
            <a:ext cx="9324528" cy="243191"/>
          </a:xfrm>
          <a:prstGeom prst="rect">
            <a:avLst/>
          </a:prstGeom>
          <a:solidFill>
            <a:srgbClr val="DCC3C2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86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 bwMode="auto">
          <a:xfrm>
            <a:off x="-324544" y="1716086"/>
            <a:ext cx="9128595" cy="732186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/>
              <a:t>Hyperextension of knee in mid-stance</a:t>
            </a:r>
            <a:endParaRPr lang="ko-KR" altLang="en-US" sz="3600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 bwMode="auto">
          <a:xfrm>
            <a:off x="3959941" y="3501008"/>
            <a:ext cx="494331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 latinLnBrk="1">
              <a:lnSpc>
                <a:spcPts val="23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2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400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15000"/>
              <a:buFont typeface="Tunga" pitchFamily="2"/>
              <a:buChar char="—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altLang="ko-KR" sz="2000" kern="0" dirty="0" smtClean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2000" kern="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E.g.) spastic </a:t>
            </a:r>
            <a:r>
              <a:rPr lang="en-US" altLang="ko-KR" sz="2000" kern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gait, </a:t>
            </a:r>
            <a:r>
              <a:rPr lang="en-US" altLang="ko-KR" sz="2000" kern="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hemiplegic </a:t>
            </a:r>
            <a:r>
              <a:rPr lang="en-US" altLang="ko-KR" sz="2000" kern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gait, paraplegic gait, asymmetric gait,.</a:t>
            </a:r>
            <a:endParaRPr lang="en-US" altLang="ko-KR" sz="2000" kern="0" dirty="0" smtClean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1072" y="1759013"/>
            <a:ext cx="197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rgbClr val="C00000"/>
                </a:solidFill>
              </a:rPr>
              <a:t>Body S/F</a:t>
            </a:r>
            <a:endParaRPr lang="ko-KR" altLang="en-US" sz="36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9103" y="1820568"/>
            <a:ext cx="239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i="1" kern="0" dirty="0">
                <a:solidFill>
                  <a:schemeClr val="bg2"/>
                </a:solidFill>
              </a:rPr>
              <a:t>b770</a:t>
            </a:r>
            <a:endParaRPr lang="ko-KR" altLang="en-US" sz="2800" b="1" i="1" kern="0" dirty="0">
              <a:solidFill>
                <a:schemeClr val="bg2"/>
              </a:solidFill>
            </a:endParaRPr>
          </a:p>
        </p:txBody>
      </p:sp>
      <p:pic>
        <p:nvPicPr>
          <p:cNvPr id="10" name="Picture 2" descr="C:\Users\신승섭\Documents\---Propriceptive Neuromuscular Facilitation---\2014년 서울시보수교육\20120625.MP4_0000415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7" t="-1482" r="14807"/>
          <a:stretch/>
        </p:blipFill>
        <p:spPr bwMode="auto">
          <a:xfrm>
            <a:off x="805176" y="2484620"/>
            <a:ext cx="1981002" cy="3415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-1930685" y="340751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ko-KR" altLang="en-US" dirty="0">
              <a:solidFill>
                <a:schemeClr val="bg2"/>
              </a:solidFill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 bwMode="auto">
          <a:xfrm>
            <a:off x="3203848" y="2564904"/>
            <a:ext cx="5699408" cy="144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 fontScale="92500" lnSpcReduction="1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b="1" cap="none" spc="0">
                <a:ln/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9pPr>
          </a:lstStyle>
          <a:p>
            <a:r>
              <a:rPr lang="en-US" altLang="ko-KR" sz="3000" kern="0" dirty="0" smtClean="0"/>
              <a:t>Gait pattern function</a:t>
            </a:r>
          </a:p>
          <a:p>
            <a:pPr marL="714375"/>
            <a:r>
              <a:rPr lang="en-US" altLang="ko-KR" sz="2500" b="0" kern="0" dirty="0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functions </a:t>
            </a:r>
            <a:r>
              <a:rPr lang="en-US" altLang="ko-KR" sz="2500" b="0" kern="0" dirty="0">
                <a:solidFill>
                  <a:schemeClr val="bg2">
                    <a:lumMod val="95000"/>
                    <a:lumOff val="5000"/>
                  </a:schemeClr>
                </a:solidFill>
              </a:rPr>
              <a:t>of movement patterns associated with walking, running or other whole </a:t>
            </a:r>
            <a:r>
              <a:rPr lang="en-US" altLang="ko-KR" sz="2500" b="0" kern="0" dirty="0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body movements</a:t>
            </a:r>
            <a:endParaRPr lang="en-US" altLang="ko-KR" sz="2500" b="0" kern="0" dirty="0">
              <a:solidFill>
                <a:schemeClr val="bg2">
                  <a:lumMod val="95000"/>
                  <a:lumOff val="5000"/>
                </a:schemeClr>
              </a:solidFill>
            </a:endParaRPr>
          </a:p>
          <a:p>
            <a:pPr marL="714375"/>
            <a:endParaRPr lang="ko-KR" altLang="en-US" sz="2600" b="0" kern="0" spc="-24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95000"/>
                  <a:lumOff val="5000"/>
                </a:schemeClr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959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818504" y="3068098"/>
            <a:ext cx="3206254" cy="2940050"/>
            <a:chOff x="501650" y="1712913"/>
            <a:chExt cx="3565525" cy="2940050"/>
          </a:xfrm>
        </p:grpSpPr>
        <p:pic>
          <p:nvPicPr>
            <p:cNvPr id="10" name="_x168923920" descr="EMB000012e856b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50" y="1712913"/>
              <a:ext cx="2020888" cy="294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_x168050232" descr="EMB000012e856b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7875" y="1712913"/>
              <a:ext cx="2019300" cy="294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직사각형 7"/>
          <p:cNvSpPr/>
          <p:nvPr/>
        </p:nvSpPr>
        <p:spPr bwMode="auto">
          <a:xfrm>
            <a:off x="-324544" y="1716086"/>
            <a:ext cx="9128595" cy="732186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/>
              <a:t>Functional reach test</a:t>
            </a:r>
            <a:endParaRPr lang="ko-KR" alt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902522" y="1754526"/>
            <a:ext cx="197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Activity</a:t>
            </a:r>
            <a:endParaRPr lang="ko-KR" altLang="en-US" sz="3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 bwMode="auto">
          <a:xfrm>
            <a:off x="2882233" y="3100229"/>
            <a:ext cx="5312171" cy="227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 fontScale="92500" lnSpcReduction="1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b="1" cap="none" spc="0">
                <a:ln/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9pPr>
          </a:lstStyle>
          <a:p>
            <a:pPr marL="1260475"/>
            <a:r>
              <a:rPr lang="en-US" altLang="ko-KR" sz="2600" b="0" kern="0" dirty="0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adjusting </a:t>
            </a:r>
            <a:r>
              <a:rPr lang="en-US" altLang="ko-KR" sz="2600" b="0" kern="0" dirty="0">
                <a:solidFill>
                  <a:schemeClr val="bg2">
                    <a:lumMod val="95000"/>
                    <a:lumOff val="5000"/>
                  </a:schemeClr>
                </a:solidFill>
              </a:rPr>
              <a:t>or moving the weight of the body from one position to another </a:t>
            </a:r>
            <a:r>
              <a:rPr lang="en-US" altLang="ko-KR" sz="2600" kern="0" dirty="0">
                <a:solidFill>
                  <a:srgbClr val="C00000"/>
                </a:solidFill>
              </a:rPr>
              <a:t>while sitting, standing </a:t>
            </a:r>
            <a:r>
              <a:rPr lang="en-US" altLang="ko-KR" sz="2600" b="0" kern="0" dirty="0">
                <a:solidFill>
                  <a:schemeClr val="bg2">
                    <a:lumMod val="95000"/>
                    <a:lumOff val="5000"/>
                  </a:schemeClr>
                </a:solidFill>
              </a:rPr>
              <a:t>or lying, such as moving from one foot to another while standing</a:t>
            </a:r>
          </a:p>
          <a:p>
            <a:pPr marL="1260475"/>
            <a:endParaRPr lang="ko-KR" altLang="en-US" sz="2600" b="0" kern="0" spc="-24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95000"/>
                  <a:lumOff val="5000"/>
                </a:schemeClr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3368" y="1844823"/>
            <a:ext cx="26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i="1" kern="0" dirty="0" smtClean="0">
                <a:solidFill>
                  <a:schemeClr val="bg2"/>
                </a:solidFill>
              </a:rPr>
              <a:t>4 Mobility</a:t>
            </a:r>
            <a:endParaRPr lang="ko-KR" altLang="en-US" sz="2800" b="1" i="1" dirty="0">
              <a:solidFill>
                <a:schemeClr val="bg2"/>
              </a:solidFill>
            </a:endParaRPr>
          </a:p>
        </p:txBody>
      </p:sp>
      <p:sp>
        <p:nvSpPr>
          <p:cNvPr id="16" name="제목 1"/>
          <p:cNvSpPr txBox="1">
            <a:spLocks/>
          </p:cNvSpPr>
          <p:nvPr/>
        </p:nvSpPr>
        <p:spPr bwMode="auto">
          <a:xfrm>
            <a:off x="2315963" y="2368043"/>
            <a:ext cx="7535572" cy="85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b="1" cap="none" spc="0">
                <a:ln/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9pPr>
          </a:lstStyle>
          <a:p>
            <a:pPr marL="1168400" indent="-1168400"/>
            <a:r>
              <a:rPr lang="en-US" altLang="ko-KR" sz="2800" kern="0" spc="-100" dirty="0" smtClean="0"/>
              <a:t>d4106   Shifting </a:t>
            </a:r>
            <a:r>
              <a:rPr lang="en-US" altLang="ko-KR" sz="2800" kern="0" spc="-100" dirty="0"/>
              <a:t>the body’s </a:t>
            </a:r>
            <a:r>
              <a:rPr lang="en-US" altLang="ko-KR" sz="2800" kern="0" spc="-100" dirty="0" smtClean="0"/>
              <a:t>center </a:t>
            </a:r>
            <a:r>
              <a:rPr lang="en-US" altLang="ko-KR" sz="2800" kern="0" spc="-100" dirty="0"/>
              <a:t>of </a:t>
            </a:r>
            <a:r>
              <a:rPr lang="en-US" altLang="ko-KR" sz="2800" kern="0" spc="-100" dirty="0" smtClean="0"/>
              <a:t>gravity</a:t>
            </a:r>
          </a:p>
        </p:txBody>
      </p:sp>
    </p:spTree>
    <p:extLst>
      <p:ext uri="{BB962C8B-B14F-4D97-AF65-F5344CB8AC3E}">
        <p14:creationId xmlns:p14="http://schemas.microsoft.com/office/powerpoint/2010/main" val="73545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 bwMode="auto">
          <a:xfrm>
            <a:off x="-324544" y="1716086"/>
            <a:ext cx="9128595" cy="732186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Standing static balance</a:t>
            </a:r>
            <a:endParaRPr lang="ko-KR" alt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2952329" y="1754526"/>
            <a:ext cx="197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Activity</a:t>
            </a:r>
            <a:endParaRPr lang="ko-KR" altLang="en-US" sz="3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 bwMode="auto">
          <a:xfrm>
            <a:off x="2483768" y="2793328"/>
            <a:ext cx="5362175" cy="108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b="1" cap="none" spc="0">
                <a:ln/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9pPr>
          </a:lstStyle>
          <a:p>
            <a:pPr marL="1260475"/>
            <a:r>
              <a:rPr lang="en-US" altLang="ko-KR" sz="2400" b="0" kern="0" dirty="0">
                <a:solidFill>
                  <a:schemeClr val="bg2">
                    <a:lumMod val="95000"/>
                    <a:lumOff val="5000"/>
                  </a:schemeClr>
                </a:solidFill>
              </a:rPr>
              <a:t>staying in a standing position for some time as required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3368" y="1844823"/>
            <a:ext cx="26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i="1" kern="0" dirty="0">
                <a:solidFill>
                  <a:schemeClr val="bg2"/>
                </a:solidFill>
              </a:rPr>
              <a:t>4</a:t>
            </a:r>
            <a:r>
              <a:rPr lang="en-US" altLang="ko-KR" sz="2800" b="1" i="1" kern="0" dirty="0" smtClean="0">
                <a:solidFill>
                  <a:schemeClr val="bg2"/>
                </a:solidFill>
              </a:rPr>
              <a:t> Mobility</a:t>
            </a:r>
            <a:endParaRPr lang="ko-KR" altLang="en-US" sz="2800" b="1" i="1" dirty="0">
              <a:solidFill>
                <a:schemeClr val="bg2"/>
              </a:solidFill>
            </a:endParaRPr>
          </a:p>
        </p:txBody>
      </p:sp>
      <p:sp>
        <p:nvSpPr>
          <p:cNvPr id="16" name="제목 1"/>
          <p:cNvSpPr txBox="1">
            <a:spLocks/>
          </p:cNvSpPr>
          <p:nvPr/>
        </p:nvSpPr>
        <p:spPr bwMode="auto">
          <a:xfrm>
            <a:off x="2882233" y="2368043"/>
            <a:ext cx="6969302" cy="85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b="1" cap="none" spc="0">
                <a:ln/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9pPr>
          </a:lstStyle>
          <a:p>
            <a:pPr marL="1168400" indent="-1168400"/>
            <a:r>
              <a:rPr lang="en-US" altLang="ko-KR" sz="2600" kern="0" spc="-100" dirty="0" smtClean="0"/>
              <a:t>d4154 </a:t>
            </a:r>
            <a:r>
              <a:rPr lang="en-US" altLang="ko-KR" sz="2600" kern="0" spc="-100" dirty="0"/>
              <a:t>Maintaining a </a:t>
            </a:r>
            <a:r>
              <a:rPr lang="en-US" altLang="ko-KR" sz="2600" kern="0" spc="-100" dirty="0" smtClean="0"/>
              <a:t>standing position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16139" t="26200" r="72837" b="13600"/>
          <a:stretch/>
        </p:blipFill>
        <p:spPr>
          <a:xfrm>
            <a:off x="971600" y="1716086"/>
            <a:ext cx="1656184" cy="508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0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  <p:bldP spid="13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 bwMode="auto">
          <a:xfrm>
            <a:off x="-108520" y="1703085"/>
            <a:ext cx="9128595" cy="732186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>
                <a:solidFill>
                  <a:srgbClr val="C00000"/>
                </a:solidFill>
              </a:rPr>
              <a:t>Fear</a:t>
            </a:r>
            <a:r>
              <a:rPr lang="en-US" altLang="ko-KR" sz="3600" dirty="0"/>
              <a:t> during siting to standing</a:t>
            </a:r>
            <a:endParaRPr lang="ko-KR" altLang="en-US" sz="3600" dirty="0"/>
          </a:p>
        </p:txBody>
      </p:sp>
      <p:sp>
        <p:nvSpPr>
          <p:cNvPr id="12" name="제목 1"/>
          <p:cNvSpPr txBox="1">
            <a:spLocks/>
          </p:cNvSpPr>
          <p:nvPr/>
        </p:nvSpPr>
        <p:spPr bwMode="auto">
          <a:xfrm>
            <a:off x="-36512" y="2491199"/>
            <a:ext cx="5886690" cy="296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b="1" cap="none" spc="0">
                <a:ln/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9pPr>
          </a:lstStyle>
          <a:p>
            <a:pPr marL="1260475" algn="r"/>
            <a:r>
              <a:rPr lang="en-US" altLang="ko-KR" sz="2400" b="0" kern="0" dirty="0">
                <a:solidFill>
                  <a:schemeClr val="bg2">
                    <a:lumMod val="95000"/>
                    <a:lumOff val="5000"/>
                  </a:schemeClr>
                </a:solidFill>
              </a:rPr>
              <a:t>mental functions that produce the spectrum of experience of arousal of affect </a:t>
            </a:r>
            <a:r>
              <a:rPr lang="en-US" altLang="ko-KR" sz="2400" b="0" kern="0" dirty="0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or feelings </a:t>
            </a:r>
            <a:r>
              <a:rPr lang="en-US" altLang="ko-KR" sz="2400" b="0" kern="0" dirty="0">
                <a:solidFill>
                  <a:schemeClr val="bg2">
                    <a:lumMod val="95000"/>
                    <a:lumOff val="5000"/>
                  </a:schemeClr>
                </a:solidFill>
              </a:rPr>
              <a:t>such as love, hate, anxiousness, sorrow, joy, </a:t>
            </a:r>
            <a:r>
              <a:rPr lang="en-US" altLang="ko-KR" sz="2400" kern="0" dirty="0">
                <a:solidFill>
                  <a:srgbClr val="C00000"/>
                </a:solidFill>
              </a:rPr>
              <a:t>fear</a:t>
            </a:r>
            <a:r>
              <a:rPr lang="en-US" altLang="ko-KR" sz="2400" b="0" kern="0" dirty="0">
                <a:solidFill>
                  <a:schemeClr val="bg2">
                    <a:lumMod val="95000"/>
                    <a:lumOff val="5000"/>
                  </a:schemeClr>
                </a:solidFill>
              </a:rPr>
              <a:t> and anger</a:t>
            </a:r>
            <a:endParaRPr lang="ko-KR" altLang="en-US" sz="2400" b="0" kern="0" spc="-24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95000"/>
                  <a:lumOff val="5000"/>
                </a:schemeClr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8248" y="1844823"/>
            <a:ext cx="417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i="1" kern="0" spc="-130" dirty="0">
                <a:solidFill>
                  <a:schemeClr val="bg2"/>
                </a:solidFill>
                <a:latin typeface="Gill Sans MT" panose="020B0502020104020203" pitchFamily="34" charset="0"/>
              </a:rPr>
              <a:t>b152 Emotional </a:t>
            </a:r>
            <a:r>
              <a:rPr lang="en-US" altLang="ko-KR" sz="2800" b="1" i="1" kern="0" spc="-130" dirty="0" smtClean="0">
                <a:solidFill>
                  <a:schemeClr val="bg2"/>
                </a:solidFill>
                <a:latin typeface="Gill Sans MT" panose="020B0502020104020203" pitchFamily="34" charset="0"/>
              </a:rPr>
              <a:t>functions</a:t>
            </a:r>
            <a:endParaRPr lang="ko-KR" altLang="en-US" sz="2800" b="1" i="1" spc="-130" dirty="0">
              <a:solidFill>
                <a:schemeClr val="bg2"/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제목 1"/>
          <p:cNvSpPr txBox="1">
            <a:spLocks/>
          </p:cNvSpPr>
          <p:nvPr/>
        </p:nvSpPr>
        <p:spPr bwMode="auto">
          <a:xfrm>
            <a:off x="-252536" y="2368043"/>
            <a:ext cx="5965136" cy="85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b="1" cap="none" spc="0">
                <a:ln/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9pPr>
          </a:lstStyle>
          <a:p>
            <a:pPr marL="1168400" indent="-1168400" algn="r"/>
            <a:r>
              <a:rPr lang="en-US" altLang="ko-KR" sz="2800" kern="0" spc="-100" dirty="0"/>
              <a:t>b1522 Range of </a:t>
            </a:r>
            <a:r>
              <a:rPr lang="en-US" altLang="ko-KR" sz="2800" kern="0" spc="-100" dirty="0" smtClean="0"/>
              <a:t>emotion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80121" y="1759013"/>
            <a:ext cx="197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rgbClr val="C00000"/>
                </a:solidFill>
              </a:rPr>
              <a:t>Body S/F</a:t>
            </a:r>
            <a:endParaRPr lang="ko-KR" altLang="en-US" sz="3600" dirty="0">
              <a:solidFill>
                <a:srgbClr val="C00000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/>
          <a:srcRect l="34250" t="5201" r="39763" b="10693"/>
          <a:stretch/>
        </p:blipFill>
        <p:spPr>
          <a:xfrm>
            <a:off x="6082290" y="2577009"/>
            <a:ext cx="2229348" cy="40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4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신승섭\Documents\---Propriceptive Neuromuscular Facilitation---\IPNFA Lectures\basic procedures\Timing\motor develop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9" t="6003" r="4580" b="15901"/>
          <a:stretch/>
        </p:blipFill>
        <p:spPr bwMode="auto">
          <a:xfrm flipH="1">
            <a:off x="685800" y="3033047"/>
            <a:ext cx="3168352" cy="2765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Weight either on the arms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 bwMode="auto">
          <a:xfrm>
            <a:off x="-108520" y="1703085"/>
            <a:ext cx="9128595" cy="732186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2609610" y="2712766"/>
            <a:ext cx="5886690" cy="296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b="1" cap="none" spc="0">
                <a:ln/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9pPr>
          </a:lstStyle>
          <a:p>
            <a:pPr marL="1260475"/>
            <a:r>
              <a:rPr lang="en-US" altLang="ko-KR" sz="2400" b="0" kern="0" dirty="0">
                <a:solidFill>
                  <a:schemeClr val="bg2">
                    <a:lumMod val="95000"/>
                    <a:lumOff val="5000"/>
                  </a:schemeClr>
                </a:solidFill>
              </a:rPr>
              <a:t>functions associated with the control over and coordination of </a:t>
            </a:r>
            <a:r>
              <a:rPr lang="en-US" altLang="ko-KR" sz="2400" b="0" kern="0" dirty="0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voluntary movements </a:t>
            </a:r>
            <a:r>
              <a:rPr lang="en-US" altLang="ko-KR" sz="2400" b="0" kern="0" dirty="0">
                <a:solidFill>
                  <a:schemeClr val="bg2">
                    <a:lumMod val="95000"/>
                    <a:lumOff val="5000"/>
                  </a:schemeClr>
                </a:solidFill>
              </a:rPr>
              <a:t>by placing weight either on the arms (elbows or hands) or on the legs</a:t>
            </a:r>
          </a:p>
          <a:p>
            <a:pPr marL="1260475"/>
            <a:r>
              <a:rPr lang="en-US" altLang="ko-KR" sz="2400" b="0" kern="0" dirty="0">
                <a:solidFill>
                  <a:schemeClr val="bg2">
                    <a:lumMod val="95000"/>
                    <a:lumOff val="5000"/>
                  </a:schemeClr>
                </a:solidFill>
              </a:rPr>
              <a:t>(knees or feet)</a:t>
            </a:r>
            <a:endParaRPr lang="ko-KR" altLang="en-US" sz="2400" b="0" kern="0" spc="-24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95000"/>
                  <a:lumOff val="5000"/>
                </a:schemeClr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8541" y="1807568"/>
            <a:ext cx="640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i="1" spc="-130" dirty="0">
                <a:solidFill>
                  <a:schemeClr val="bg2"/>
                </a:solidFill>
                <a:latin typeface="Gill Sans MT" panose="020B0502020104020203" pitchFamily="34" charset="0"/>
              </a:rPr>
              <a:t>b760 Control of voluntary movement functions</a:t>
            </a:r>
            <a:endParaRPr lang="ko-KR" altLang="en-US" sz="2800" i="1" spc="-130" dirty="0">
              <a:solidFill>
                <a:schemeClr val="bg2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 bwMode="auto">
          <a:xfrm>
            <a:off x="2873251" y="2386716"/>
            <a:ext cx="7114603" cy="70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400" b="1" cap="none" spc="0">
                <a:ln/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9pPr>
          </a:lstStyle>
          <a:p>
            <a:pPr marL="1168400" indent="-1168400"/>
            <a:r>
              <a:rPr lang="en-US" altLang="ko-KR" sz="2800" kern="0" spc="-100" dirty="0" smtClean="0"/>
              <a:t>b7603 </a:t>
            </a:r>
            <a:r>
              <a:rPr lang="en-US" altLang="ko-KR" sz="2800" kern="0" spc="-100" dirty="0"/>
              <a:t>Supportive functions of arm or </a:t>
            </a:r>
            <a:r>
              <a:rPr lang="en-US" altLang="ko-KR" sz="2800" kern="0" spc="-100" dirty="0" smtClean="0"/>
              <a:t>leg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1387" y="1746012"/>
            <a:ext cx="197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rgbClr val="C00000"/>
                </a:solidFill>
              </a:rPr>
              <a:t>Body S/F</a:t>
            </a:r>
            <a:endParaRPr lang="ko-KR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9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pc="-200" dirty="0"/>
              <a:t>Reasons of difference between instructors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ICF is </a:t>
            </a:r>
            <a:r>
              <a:rPr lang="en-US" altLang="ko-KR" dirty="0">
                <a:solidFill>
                  <a:srgbClr val="C00000"/>
                </a:solidFill>
              </a:rPr>
              <a:t>not always fit well </a:t>
            </a:r>
            <a:r>
              <a:rPr lang="en-US" altLang="ko-KR" dirty="0"/>
              <a:t>in assessment tools in physiotherapy field.  </a:t>
            </a:r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1033116" y="2852936"/>
            <a:ext cx="7425084" cy="2880320"/>
            <a:chOff x="1033116" y="2852936"/>
            <a:chExt cx="7425084" cy="2448272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2"/>
            <a:srcRect l="58274" t="15874" r="3138" b="61506"/>
            <a:stretch/>
          </p:blipFill>
          <p:spPr>
            <a:xfrm>
              <a:off x="1033116" y="2852936"/>
              <a:ext cx="7425084" cy="24482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2411760" y="3645024"/>
              <a:ext cx="16561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0" b="1" dirty="0" smtClean="0">
                  <a:solidFill>
                    <a:srgbClr val="C00000"/>
                  </a:solidFill>
                </a:rPr>
                <a:t>ICF</a:t>
              </a:r>
              <a:endParaRPr lang="ko-KR" altLang="en-US" sz="6000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220072" y="3737356"/>
              <a:ext cx="16561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0" b="1" dirty="0" smtClean="0">
                  <a:solidFill>
                    <a:schemeClr val="tx1">
                      <a:lumMod val="95000"/>
                    </a:schemeClr>
                  </a:solidFill>
                </a:rPr>
                <a:t>PT</a:t>
              </a:r>
              <a:endParaRPr lang="ko-KR" altLang="en-US" sz="6000" b="1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670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Limitations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Ptyushkin</a:t>
            </a:r>
            <a:r>
              <a:rPr lang="en-US" altLang="ko-KR" dirty="0"/>
              <a:t> et al. </a:t>
            </a:r>
            <a:r>
              <a:rPr lang="en-US" altLang="ko-KR" dirty="0" smtClean="0"/>
              <a:t>(2011) </a:t>
            </a:r>
            <a:r>
              <a:rPr lang="en-US" altLang="ko-KR" dirty="0"/>
              <a:t>found that the disadvantages of ICF may include </a:t>
            </a:r>
            <a:r>
              <a:rPr lang="en-US" altLang="ko-KR" b="1" dirty="0">
                <a:solidFill>
                  <a:srgbClr val="C00000"/>
                </a:solidFill>
              </a:rPr>
              <a:t>complicated terminology </a:t>
            </a:r>
            <a:r>
              <a:rPr lang="en-US" altLang="ko-KR" dirty="0"/>
              <a:t>especially if used by public organizations and subjectivity of the assessor</a:t>
            </a:r>
            <a:r>
              <a:rPr lang="en-US" altLang="ko-KR" dirty="0" smtClean="0"/>
              <a:t>.</a:t>
            </a:r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26375" t="38800" r="38188" b="23401"/>
          <a:stretch/>
        </p:blipFill>
        <p:spPr>
          <a:xfrm>
            <a:off x="3635896" y="3429000"/>
            <a:ext cx="4032448" cy="241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774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978422"/>
            <a:ext cx="6033288" cy="1143000"/>
          </a:xfrm>
        </p:spPr>
        <p:txBody>
          <a:bodyPr>
            <a:normAutofit/>
          </a:bodyPr>
          <a:lstStyle/>
          <a:p>
            <a:r>
              <a:rPr lang="en-US" altLang="ko-KR" sz="3600" dirty="0" smtClean="0"/>
              <a:t>Rice harvesting is Activity.</a:t>
            </a:r>
            <a:endParaRPr lang="ko-KR" altLang="en-US" sz="3600" b="1" spc="-24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969219"/>
            <a:ext cx="6033288" cy="794939"/>
          </a:xfrm>
          <a:solidFill>
            <a:srgbClr val="D1D1D1"/>
          </a:solidFill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dirty="0" smtClean="0">
                <a:solidFill>
                  <a:srgbClr val="B21219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the Trunk bending is a Body function.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 bwMode="auto">
          <a:xfrm>
            <a:off x="-129728" y="64360"/>
            <a:ext cx="9324528" cy="255596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41357" t="43666" r="32065" b="20896"/>
          <a:stretch/>
        </p:blipFill>
        <p:spPr>
          <a:xfrm>
            <a:off x="3347864" y="2856222"/>
            <a:ext cx="4536504" cy="340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3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l="21651" t="27600" r="37400" b="17801"/>
          <a:stretch/>
        </p:blipFill>
        <p:spPr>
          <a:xfrm>
            <a:off x="801214" y="908720"/>
            <a:ext cx="7632848" cy="572463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 bwMode="auto">
          <a:xfrm>
            <a:off x="801214" y="4293096"/>
            <a:ext cx="7632848" cy="648072"/>
          </a:xfrm>
          <a:prstGeom prst="rect">
            <a:avLst/>
          </a:prstGeom>
          <a:noFill/>
          <a:ln w="28575" cap="sq" cmpd="sng" algn="ctr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17713" t="24801" r="37400" b="57000"/>
          <a:stretch/>
        </p:blipFill>
        <p:spPr>
          <a:xfrm>
            <a:off x="-144524" y="-99392"/>
            <a:ext cx="9288524" cy="211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0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15981" t="40110" r="19174" b="15000"/>
          <a:stretch/>
        </p:blipFill>
        <p:spPr>
          <a:xfrm>
            <a:off x="77782" y="2409428"/>
            <a:ext cx="9065226" cy="352993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l="1176" t="15000" r="16925" b="65729"/>
          <a:stretch/>
        </p:blipFill>
        <p:spPr>
          <a:xfrm>
            <a:off x="0" y="1193676"/>
            <a:ext cx="9185596" cy="121575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 bwMode="auto">
          <a:xfrm>
            <a:off x="-129728" y="64360"/>
            <a:ext cx="9324528" cy="255596"/>
          </a:xfrm>
          <a:prstGeom prst="rect">
            <a:avLst/>
          </a:prstGeom>
          <a:solidFill>
            <a:srgbClr val="008DC9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081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8CACC870-64FF-A84C-AEF5-841138BCE969}"/>
              </a:ext>
            </a:extLst>
          </p:cNvPr>
          <p:cNvSpPr/>
          <p:nvPr/>
        </p:nvSpPr>
        <p:spPr>
          <a:xfrm>
            <a:off x="827690" y="2362857"/>
            <a:ext cx="7848766" cy="4442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" latinLnBrk="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After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WHO: a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difficulty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encountered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individual in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executing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task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action</a:t>
            </a:r>
            <a:endParaRPr lang="pt-BR" dirty="0">
              <a:solidFill>
                <a:schemeClr val="bg1">
                  <a:lumMod val="50000"/>
                </a:schemeClr>
              </a:solidFill>
            </a:endParaRPr>
          </a:p>
          <a:p>
            <a:pPr fontAlgn="b" latinLnBrk="0">
              <a:lnSpc>
                <a:spcPts val="26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fontAlgn="b" latinLnBrk="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Impairment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doing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every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day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task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, out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social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life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situation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fontAlgn="b" latinLnBrk="0">
              <a:lnSpc>
                <a:spcPts val="26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fontAlgn="b" latinLnBrk="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Impaired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capacity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execute a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desired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task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function</a:t>
            </a:r>
            <a:endParaRPr lang="pt-BR" dirty="0">
              <a:solidFill>
                <a:schemeClr val="bg1">
                  <a:lumMod val="50000"/>
                </a:schemeClr>
              </a:solidFill>
            </a:endParaRPr>
          </a:p>
          <a:p>
            <a:pPr fontAlgn="b" latinLnBrk="0">
              <a:lnSpc>
                <a:spcPts val="26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fontAlgn="b" latinLnBrk="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Problems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executing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meaningful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task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hence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movement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purpose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fontAlgn="b" latinLnBrk="0"/>
            <a:endParaRPr lang="pt-BR" dirty="0">
              <a:solidFill>
                <a:schemeClr val="bg1">
                  <a:lumMod val="50000"/>
                </a:schemeClr>
              </a:solidFill>
              <a:highlight>
                <a:srgbClr val="00FF00"/>
              </a:highlight>
            </a:endParaRPr>
          </a:p>
          <a:p>
            <a:pPr fontAlgn="b" latinLnBrk="0"/>
            <a:endParaRPr lang="pt-BR" sz="2100" dirty="0">
              <a:solidFill>
                <a:schemeClr val="bg1">
                  <a:lumMod val="50000"/>
                </a:schemeClr>
              </a:solidFill>
              <a:highlight>
                <a:srgbClr val="00FF00"/>
              </a:highlight>
            </a:endParaRPr>
          </a:p>
          <a:p>
            <a:pPr fontAlgn="b" latinLnBrk="0"/>
            <a:endParaRPr lang="pt-BR" sz="2100" dirty="0">
              <a:solidFill>
                <a:schemeClr val="bg1">
                  <a:lumMod val="50000"/>
                </a:schemeClr>
              </a:solidFill>
              <a:highlight>
                <a:srgbClr val="00FF00"/>
              </a:highlight>
            </a:endParaRPr>
          </a:p>
        </p:txBody>
      </p:sp>
      <p:pic>
        <p:nvPicPr>
          <p:cNvPr id="8" name="Imagem 7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xmlns="" id="{E15C0ED8-ACC8-864C-9A3E-85919BECD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62" r="7966" b="22811"/>
          <a:stretch/>
        </p:blipFill>
        <p:spPr>
          <a:xfrm>
            <a:off x="179512" y="908720"/>
            <a:ext cx="8712968" cy="109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0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11413" t="16401" r="29525" b="10801"/>
          <a:stretch/>
        </p:blipFill>
        <p:spPr>
          <a:xfrm>
            <a:off x="107504" y="409550"/>
            <a:ext cx="8654320" cy="6000328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 bwMode="auto">
          <a:xfrm>
            <a:off x="251520" y="1124744"/>
            <a:ext cx="7704856" cy="720080"/>
          </a:xfrm>
          <a:prstGeom prst="rect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617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11413" t="16401" r="29525" b="10801"/>
          <a:stretch/>
        </p:blipFill>
        <p:spPr>
          <a:xfrm>
            <a:off x="107504" y="409550"/>
            <a:ext cx="8654320" cy="6000328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 bwMode="auto">
          <a:xfrm>
            <a:off x="251520" y="1124744"/>
            <a:ext cx="7704856" cy="720080"/>
          </a:xfrm>
          <a:prstGeom prst="rect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251520" y="1899742"/>
            <a:ext cx="7920880" cy="881186"/>
          </a:xfrm>
          <a:prstGeom prst="rect">
            <a:avLst/>
          </a:prstGeom>
          <a:noFill/>
          <a:ln w="28575" cap="sq" cmpd="sng" algn="ctr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238781" y="980728"/>
            <a:ext cx="7920880" cy="695672"/>
          </a:xfrm>
          <a:prstGeom prst="rect">
            <a:avLst/>
          </a:prstGeom>
          <a:noFill/>
          <a:ln w="28575" cap="sq" cmpd="sng" algn="ctr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238781" y="4005064"/>
            <a:ext cx="7920880" cy="648072"/>
          </a:xfrm>
          <a:prstGeom prst="rect">
            <a:avLst/>
          </a:prstGeom>
          <a:noFill/>
          <a:ln w="28575" cap="sq" cmpd="sng" algn="ctr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025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Mail from Dr</a:t>
            </a:r>
            <a:r>
              <a:rPr lang="en-US" altLang="ko-KR" sz="3600" dirty="0"/>
              <a:t>. Hans Peter </a:t>
            </a:r>
            <a:r>
              <a:rPr lang="en-US" altLang="ko-KR" sz="3600" dirty="0" err="1" smtClean="0"/>
              <a:t>Rentsch</a:t>
            </a:r>
            <a:endParaRPr lang="ko-KR" altLang="en-US" sz="36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the whole ICF is a </a:t>
            </a:r>
            <a:r>
              <a:rPr lang="en-US" altLang="ko-KR" dirty="0">
                <a:solidFill>
                  <a:srgbClr val="C00000"/>
                </a:solidFill>
              </a:rPr>
              <a:t>helpful framework for our work</a:t>
            </a:r>
            <a:r>
              <a:rPr lang="en-US" altLang="ko-KR" dirty="0" smtClean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I have done this also with other </a:t>
            </a:r>
            <a:r>
              <a:rPr lang="en-US" altLang="ko-KR" dirty="0">
                <a:solidFill>
                  <a:srgbClr val="C00000"/>
                </a:solidFill>
              </a:rPr>
              <a:t>Activity and Body F/S clashes!</a:t>
            </a:r>
            <a:endParaRPr lang="en-US" altLang="ko-KR" sz="400" dirty="0">
              <a:solidFill>
                <a:srgbClr val="C00000"/>
              </a:solidFill>
            </a:endParaRP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</p:txBody>
      </p:sp>
      <p:grpSp>
        <p:nvGrpSpPr>
          <p:cNvPr id="7" name="그룹 6"/>
          <p:cNvGrpSpPr/>
          <p:nvPr/>
        </p:nvGrpSpPr>
        <p:grpSpPr>
          <a:xfrm>
            <a:off x="2339752" y="3573016"/>
            <a:ext cx="5886963" cy="2522984"/>
            <a:chOff x="2339752" y="3573016"/>
            <a:chExt cx="5886963" cy="2522984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3"/>
            <a:srcRect l="50000" t="22001" r="11413" b="48600"/>
            <a:stretch/>
          </p:blipFill>
          <p:spPr>
            <a:xfrm>
              <a:off x="2339752" y="3573016"/>
              <a:ext cx="5886963" cy="25229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직사각형 4"/>
            <p:cNvSpPr/>
            <p:nvPr/>
          </p:nvSpPr>
          <p:spPr>
            <a:xfrm rot="884105">
              <a:off x="4067944" y="4822373"/>
              <a:ext cx="1328249" cy="4616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r>
                <a:rPr lang="en-US" altLang="ko-KR" dirty="0"/>
                <a:t> </a:t>
              </a:r>
              <a:r>
                <a:rPr lang="en-US" altLang="ko-KR" dirty="0">
                  <a:solidFill>
                    <a:srgbClr val="C00000"/>
                  </a:solidFill>
                </a:rPr>
                <a:t>Activity </a:t>
              </a:r>
              <a:endParaRPr lang="ko-KR" altLang="en-US" dirty="0"/>
            </a:p>
          </p:txBody>
        </p:sp>
        <p:sp>
          <p:nvSpPr>
            <p:cNvPr id="6" name="직사각형 5"/>
            <p:cNvSpPr/>
            <p:nvPr/>
          </p:nvSpPr>
          <p:spPr>
            <a:xfrm rot="20564483">
              <a:off x="6340900" y="4794461"/>
              <a:ext cx="1510350" cy="461665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r>
                <a:rPr lang="en-US" altLang="ko-KR" dirty="0"/>
                <a:t> </a:t>
              </a:r>
              <a:r>
                <a:rPr lang="en-US" altLang="ko-KR" dirty="0">
                  <a:solidFill>
                    <a:schemeClr val="bg1">
                      <a:lumMod val="60000"/>
                      <a:lumOff val="40000"/>
                    </a:schemeClr>
                  </a:solidFill>
                </a:rPr>
                <a:t>Body F/S</a:t>
              </a:r>
              <a:r>
                <a:rPr lang="en-US" altLang="ko-KR" dirty="0" smtClean="0">
                  <a:solidFill>
                    <a:schemeClr val="bg1">
                      <a:lumMod val="60000"/>
                      <a:lumOff val="40000"/>
                    </a:schemeClr>
                  </a:solidFill>
                </a:rPr>
                <a:t> </a:t>
              </a:r>
              <a:endParaRPr lang="ko-KR" altLang="en-US" dirty="0">
                <a:solidFill>
                  <a:schemeClr val="bg1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14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Mail from Dr</a:t>
            </a:r>
            <a:r>
              <a:rPr lang="en-US" altLang="ko-KR" sz="3600" dirty="0"/>
              <a:t>. Hans Peter </a:t>
            </a:r>
            <a:r>
              <a:rPr lang="en-US" altLang="ko-KR" sz="3600" dirty="0" err="1" smtClean="0"/>
              <a:t>Rentsch</a:t>
            </a:r>
            <a:endParaRPr lang="ko-KR" altLang="en-US" sz="36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r>
              <a:rPr lang="en-US" altLang="ko-KR" dirty="0"/>
              <a:t>the reality,  </a:t>
            </a:r>
            <a:r>
              <a:rPr lang="en-US" altLang="ko-KR" dirty="0">
                <a:solidFill>
                  <a:srgbClr val="C00000"/>
                </a:solidFill>
              </a:rPr>
              <a:t>the borders </a:t>
            </a:r>
            <a:r>
              <a:rPr lang="en-US" altLang="ko-KR" dirty="0"/>
              <a:t>between </a:t>
            </a:r>
            <a:r>
              <a:rPr lang="en-US" altLang="ko-KR" dirty="0" smtClean="0"/>
              <a:t>activity </a:t>
            </a:r>
            <a:r>
              <a:rPr lang="en-US" altLang="ko-KR" dirty="0"/>
              <a:t>and </a:t>
            </a:r>
            <a:r>
              <a:rPr lang="en-US" altLang="ko-KR" dirty="0" smtClean="0"/>
              <a:t>body F/S </a:t>
            </a:r>
            <a:r>
              <a:rPr lang="en-US" altLang="ko-KR" dirty="0"/>
              <a:t>are </a:t>
            </a:r>
            <a:r>
              <a:rPr lang="en-US" altLang="ko-KR" dirty="0">
                <a:solidFill>
                  <a:srgbClr val="C00000"/>
                </a:solidFill>
              </a:rPr>
              <a:t>sometimes not clear</a:t>
            </a:r>
            <a:r>
              <a:rPr lang="en-US" altLang="ko-KR" dirty="0"/>
              <a:t>.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20076" t="23400" r="15350" b="10801"/>
          <a:stretch/>
        </p:blipFill>
        <p:spPr>
          <a:xfrm>
            <a:off x="2771800" y="2852936"/>
            <a:ext cx="5112568" cy="293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3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 smtClean="0"/>
              <a:t>Mail from Dr</a:t>
            </a:r>
            <a:r>
              <a:rPr lang="en-US" altLang="ko-KR" sz="3600" dirty="0"/>
              <a:t>. Hans Peter </a:t>
            </a:r>
            <a:r>
              <a:rPr lang="en-US" altLang="ko-KR" sz="3600" dirty="0" err="1" smtClean="0"/>
              <a:t>Rentsch</a:t>
            </a:r>
            <a:endParaRPr lang="ko-KR" altLang="en-US" sz="36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 </a:t>
            </a:r>
            <a:r>
              <a:rPr lang="en-US" altLang="ko-KR" dirty="0"/>
              <a:t>agree with your opinion, that </a:t>
            </a:r>
            <a:r>
              <a:rPr lang="en-US" altLang="ko-KR" dirty="0">
                <a:solidFill>
                  <a:srgbClr val="C00000"/>
                </a:solidFill>
              </a:rPr>
              <a:t>torso bending </a:t>
            </a:r>
            <a:r>
              <a:rPr lang="en-US" altLang="ko-KR" dirty="0"/>
              <a:t>is a </a:t>
            </a:r>
            <a:r>
              <a:rPr lang="en-US" altLang="ko-KR" dirty="0">
                <a:solidFill>
                  <a:srgbClr val="C00000"/>
                </a:solidFill>
              </a:rPr>
              <a:t>Function! </a:t>
            </a:r>
          </a:p>
          <a:p>
            <a:r>
              <a:rPr lang="en-US" altLang="ko-KR" dirty="0"/>
              <a:t>This (</a:t>
            </a:r>
            <a:r>
              <a:rPr lang="en-US" altLang="ko-KR" dirty="0" smtClean="0"/>
              <a:t>d4105: torso bending) </a:t>
            </a:r>
            <a:r>
              <a:rPr lang="en-US" altLang="ko-KR" dirty="0"/>
              <a:t>would fall under Function b760 : </a:t>
            </a:r>
            <a:r>
              <a:rPr lang="en-US" altLang="ko-KR" dirty="0">
                <a:solidFill>
                  <a:srgbClr val="C00000"/>
                </a:solidFill>
              </a:rPr>
              <a:t>Movement Functions</a:t>
            </a:r>
            <a:endParaRPr lang="ko-KR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0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pc="-200" dirty="0"/>
              <a:t>Reasons of difference between instructors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In the field of physical therapy, assessment tools are also </a:t>
            </a:r>
            <a:r>
              <a:rPr lang="en-US" altLang="ko-KR" b="1" dirty="0">
                <a:solidFill>
                  <a:srgbClr val="C00000"/>
                </a:solidFill>
              </a:rPr>
              <a:t>grouped differently </a:t>
            </a:r>
            <a:r>
              <a:rPr lang="en-US" altLang="ko-KR" dirty="0"/>
              <a:t>by experts into ICF classifications.</a:t>
            </a:r>
            <a:endParaRPr lang="ko-KR" altLang="ko-KR" dirty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13775" t="17800" r="14563" b="15701"/>
          <a:stretch/>
        </p:blipFill>
        <p:spPr>
          <a:xfrm>
            <a:off x="1907703" y="2780928"/>
            <a:ext cx="551808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913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dirty="0"/>
              <a:t>Pediatric Balance Scale</a:t>
            </a:r>
            <a:endParaRPr lang="ko-KR" altLang="en-US" sz="36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2750" t="20601" r="39763" b="10801"/>
          <a:stretch/>
        </p:blipFill>
        <p:spPr>
          <a:xfrm>
            <a:off x="755576" y="1412776"/>
            <a:ext cx="804579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3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6666" t="9632" r="8285" b="70513"/>
          <a:stretch/>
        </p:blipFill>
        <p:spPr>
          <a:xfrm>
            <a:off x="-180528" y="44625"/>
            <a:ext cx="9322106" cy="1224136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t="17801" b="10801"/>
          <a:stretch/>
        </p:blipFill>
        <p:spPr>
          <a:xfrm>
            <a:off x="0" y="1268761"/>
            <a:ext cx="9324528" cy="367240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/>
          <a:srcRect l="11843" t="30400" r="21232" b="34600"/>
          <a:stretch/>
        </p:blipFill>
        <p:spPr>
          <a:xfrm>
            <a:off x="-36512" y="4149080"/>
            <a:ext cx="9289032" cy="270892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 bwMode="auto">
          <a:xfrm>
            <a:off x="3059832" y="5093568"/>
            <a:ext cx="1152128" cy="720080"/>
          </a:xfrm>
          <a:prstGeom prst="rect">
            <a:avLst/>
          </a:prstGeom>
          <a:noFill/>
          <a:ln w="28575" cap="sq" cmpd="sng" algn="ctr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73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-400" t="14427" r="1176" b="43000"/>
          <a:stretch/>
        </p:blipFill>
        <p:spPr>
          <a:xfrm>
            <a:off x="-117628" y="14943"/>
            <a:ext cx="9379256" cy="226365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16139" t="16401" r="35037" b="3801"/>
          <a:stretch/>
        </p:blipFill>
        <p:spPr>
          <a:xfrm>
            <a:off x="1187624" y="2278594"/>
            <a:ext cx="7270576" cy="4579406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 bwMode="auto">
          <a:xfrm>
            <a:off x="1259632" y="5429470"/>
            <a:ext cx="1872208" cy="386680"/>
          </a:xfrm>
          <a:prstGeom prst="rect">
            <a:avLst/>
          </a:prstGeom>
          <a:noFill/>
          <a:ln w="28575" cap="sq" cmpd="sng" algn="ctr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536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 bwMode="auto">
          <a:xfrm>
            <a:off x="-129728" y="64360"/>
            <a:ext cx="9324528" cy="255596"/>
          </a:xfrm>
          <a:prstGeom prst="rect">
            <a:avLst/>
          </a:prstGeom>
          <a:solidFill>
            <a:srgbClr val="F2F2F2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0" y="3124315"/>
            <a:ext cx="9144000" cy="849058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411760" y="2996952"/>
            <a:ext cx="4318248" cy="1103784"/>
          </a:xfrm>
        </p:spPr>
        <p:txBody>
          <a:bodyPr/>
          <a:lstStyle/>
          <a:p>
            <a:r>
              <a:rPr lang="en-US" altLang="ko-KR" sz="3200" dirty="0"/>
              <a:t>Pediatric Balance </a:t>
            </a:r>
            <a:r>
              <a:rPr lang="en-US" altLang="ko-KR" sz="3200" dirty="0" smtClean="0"/>
              <a:t>Scale</a:t>
            </a:r>
            <a:endParaRPr lang="ko-KR" altLang="en-US" sz="3200" dirty="0"/>
          </a:p>
        </p:txBody>
      </p:sp>
      <p:grpSp>
        <p:nvGrpSpPr>
          <p:cNvPr id="3" name="그룹 2"/>
          <p:cNvGrpSpPr/>
          <p:nvPr/>
        </p:nvGrpSpPr>
        <p:grpSpPr>
          <a:xfrm>
            <a:off x="-90169" y="853365"/>
            <a:ext cx="9322106" cy="2071579"/>
            <a:chOff x="-150134" y="980728"/>
            <a:chExt cx="9322106" cy="2071579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3"/>
            <a:srcRect l="6688" t="10800" r="8263" b="55600"/>
            <a:stretch/>
          </p:blipFill>
          <p:spPr>
            <a:xfrm>
              <a:off x="-150134" y="980728"/>
              <a:ext cx="9322106" cy="2071579"/>
            </a:xfrm>
            <a:prstGeom prst="rect">
              <a:avLst/>
            </a:prstGeom>
            <a:effectLst>
              <a:glow>
                <a:schemeClr val="accent1"/>
              </a:glow>
              <a:reflection endPos="0" dist="50800" dir="5400000" sy="-100000" algn="bl" rotWithShape="0"/>
            </a:effectLst>
          </p:spPr>
        </p:pic>
        <p:grpSp>
          <p:nvGrpSpPr>
            <p:cNvPr id="10" name="그룹 9"/>
            <p:cNvGrpSpPr/>
            <p:nvPr/>
          </p:nvGrpSpPr>
          <p:grpSpPr>
            <a:xfrm>
              <a:off x="107504" y="1772816"/>
              <a:ext cx="1763688" cy="636181"/>
              <a:chOff x="2760682" y="2506208"/>
              <a:chExt cx="971549" cy="582930"/>
            </a:xfrm>
            <a:solidFill>
              <a:schemeClr val="tx1"/>
            </a:solidFill>
          </p:grpSpPr>
          <p:sp>
            <p:nvSpPr>
              <p:cNvPr id="11" name="모서리가 둥근 직사각형 10"/>
              <p:cNvSpPr/>
              <p:nvPr/>
            </p:nvSpPr>
            <p:spPr>
              <a:xfrm>
                <a:off x="2760682" y="2506208"/>
                <a:ext cx="971549" cy="582930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모서리가 둥근 직사각형 4"/>
              <p:cNvSpPr/>
              <p:nvPr/>
            </p:nvSpPr>
            <p:spPr>
              <a:xfrm>
                <a:off x="2777755" y="2523281"/>
                <a:ext cx="937403" cy="548784"/>
              </a:xfrm>
              <a:prstGeom prst="rect">
                <a:avLst/>
              </a:prstGeom>
              <a:grpFill/>
              <a:effectLst>
                <a:softEdge rad="6350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lvl="0" algn="ctr" defTabSz="8445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ko-KR" sz="2800" b="1" kern="1200" dirty="0" smtClean="0">
                    <a:solidFill>
                      <a:schemeClr val="bg1">
                        <a:lumMod val="60000"/>
                        <a:lumOff val="40000"/>
                      </a:schemeClr>
                    </a:solidFill>
                  </a:rPr>
                  <a:t>Activity</a:t>
                </a:r>
                <a:endParaRPr lang="ko-KR" altLang="en-US" sz="2800" b="1" kern="1200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-90169" y="4221088"/>
            <a:ext cx="9379256" cy="2263651"/>
            <a:chOff x="-59616" y="4045669"/>
            <a:chExt cx="9379256" cy="2263651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4"/>
            <a:srcRect l="-400" t="14427" r="1176" b="43000"/>
            <a:stretch/>
          </p:blipFill>
          <p:spPr>
            <a:xfrm>
              <a:off x="-59616" y="4045669"/>
              <a:ext cx="9379256" cy="2263651"/>
            </a:xfrm>
            <a:prstGeom prst="rect">
              <a:avLst/>
            </a:prstGeom>
          </p:spPr>
        </p:pic>
        <p:grpSp>
          <p:nvGrpSpPr>
            <p:cNvPr id="16" name="그룹 15"/>
            <p:cNvGrpSpPr/>
            <p:nvPr/>
          </p:nvGrpSpPr>
          <p:grpSpPr>
            <a:xfrm>
              <a:off x="107504" y="4764253"/>
              <a:ext cx="2029104" cy="680971"/>
              <a:chOff x="2760682" y="2506208"/>
              <a:chExt cx="971549" cy="582930"/>
            </a:xfrm>
            <a:solidFill>
              <a:schemeClr val="tx1"/>
            </a:solidFill>
          </p:grpSpPr>
          <p:sp>
            <p:nvSpPr>
              <p:cNvPr id="17" name="모서리가 둥근 직사각형 16"/>
              <p:cNvSpPr/>
              <p:nvPr/>
            </p:nvSpPr>
            <p:spPr>
              <a:xfrm>
                <a:off x="2760682" y="2506208"/>
                <a:ext cx="971549" cy="582930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모서리가 둥근 직사각형 4"/>
              <p:cNvSpPr/>
              <p:nvPr/>
            </p:nvSpPr>
            <p:spPr>
              <a:xfrm>
                <a:off x="2777755" y="2523281"/>
                <a:ext cx="937403" cy="548784"/>
              </a:xfrm>
              <a:prstGeom prst="rect">
                <a:avLst/>
              </a:prstGeom>
              <a:grpFill/>
              <a:effectLst>
                <a:softEdge rad="6350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ko-KR" sz="2800" b="1" dirty="0">
                    <a:solidFill>
                      <a:srgbClr val="C00000"/>
                    </a:solidFill>
                  </a:rPr>
                  <a:t>Body S/F</a:t>
                </a:r>
                <a:endParaRPr lang="ko-KR" altLang="en-US" sz="2800" b="1" dirty="0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818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ráfico de respostas do Formulários Google. Título da pergunta: According to what is taught in your courses, please choose one of the options that better describes an &quot;activity limitation&quot;. Número de respostas: 19 respostas.">
            <a:extLst>
              <a:ext uri="{FF2B5EF4-FFF2-40B4-BE49-F238E27FC236}">
                <a16:creationId xmlns:a16="http://schemas.microsoft.com/office/drawing/2014/main" xmlns="" id="{35E33F3B-CE27-7F44-9B0F-F756DC6CC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"/>
          <a:stretch/>
        </p:blipFill>
        <p:spPr bwMode="auto">
          <a:xfrm>
            <a:off x="0" y="1052736"/>
            <a:ext cx="910850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96B40E5B-CEB0-6644-ABF6-6D662F35920A}"/>
              </a:ext>
            </a:extLst>
          </p:cNvPr>
          <p:cNvSpPr txBox="1"/>
          <p:nvPr/>
        </p:nvSpPr>
        <p:spPr>
          <a:xfrm>
            <a:off x="2075935" y="3934082"/>
            <a:ext cx="35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51EE0320-C3C0-7A49-9FAD-BB82CE0372B8}"/>
              </a:ext>
            </a:extLst>
          </p:cNvPr>
          <p:cNvSpPr txBox="1"/>
          <p:nvPr/>
        </p:nvSpPr>
        <p:spPr>
          <a:xfrm>
            <a:off x="4114800" y="4147186"/>
            <a:ext cx="512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/>
              <a:t>5,3%</a:t>
            </a:r>
          </a:p>
          <a:p>
            <a:pPr algn="ctr"/>
            <a:r>
              <a:rPr lang="pt-BR" sz="900" dirty="0"/>
              <a:t>1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705C82C-CFBB-F543-8100-116719D8800D}"/>
              </a:ext>
            </a:extLst>
          </p:cNvPr>
          <p:cNvSpPr txBox="1"/>
          <p:nvPr/>
        </p:nvSpPr>
        <p:spPr>
          <a:xfrm>
            <a:off x="3976851" y="4616210"/>
            <a:ext cx="512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/>
              <a:t>5,3%</a:t>
            </a:r>
          </a:p>
          <a:p>
            <a:pPr algn="ctr"/>
            <a:r>
              <a:rPr lang="pt-BR" sz="900" dirty="0"/>
              <a:t>1</a:t>
            </a:r>
          </a:p>
        </p:txBody>
      </p:sp>
      <p:sp>
        <p:nvSpPr>
          <p:cNvPr id="6" name="직사각형 5"/>
          <p:cNvSpPr/>
          <p:nvPr/>
        </p:nvSpPr>
        <p:spPr bwMode="auto">
          <a:xfrm>
            <a:off x="-129728" y="89465"/>
            <a:ext cx="9324528" cy="243191"/>
          </a:xfrm>
          <a:prstGeom prst="rect">
            <a:avLst/>
          </a:prstGeom>
          <a:solidFill>
            <a:srgbClr val="FF990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432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 bwMode="auto">
          <a:xfrm>
            <a:off x="97657" y="4417590"/>
            <a:ext cx="6202536" cy="2142902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3429000"/>
            <a:ext cx="5521136" cy="1143000"/>
          </a:xfrm>
        </p:spPr>
        <p:txBody>
          <a:bodyPr>
            <a:normAutofit/>
          </a:bodyPr>
          <a:lstStyle/>
          <a:p>
            <a:r>
              <a:rPr lang="en-US" altLang="ko-KR" sz="3600" spc="-24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Traumatic brain injury </a:t>
            </a:r>
            <a:endParaRPr lang="ko-KR" altLang="en-US" sz="3600" b="1" spc="-24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3568" y="4439361"/>
            <a:ext cx="3672408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00206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Test</a:t>
            </a:r>
          </a:p>
          <a:p>
            <a:pPr marL="0" indent="0">
              <a:buNone/>
            </a:pPr>
            <a:r>
              <a:rPr lang="en-US" altLang="ko-KR" dirty="0" smtClean="0">
                <a:solidFill>
                  <a:srgbClr val="CC0000"/>
                </a:solidFill>
              </a:rPr>
              <a:t>  </a:t>
            </a:r>
            <a:r>
              <a:rPr lang="en-US" altLang="ko-KR" u="sng" dirty="0" smtClean="0">
                <a:solidFill>
                  <a:srgbClr val="CC0000"/>
                </a:solidFill>
              </a:rPr>
              <a:t>Activity limitation?</a:t>
            </a:r>
            <a:r>
              <a:rPr lang="en-US" altLang="ko-KR" dirty="0" smtClean="0">
                <a:sym typeface="Wingdings" pitchFamily="2" charset="2"/>
              </a:rPr>
              <a:t>              </a:t>
            </a:r>
            <a:endParaRPr lang="en-US" altLang="ko-KR" dirty="0"/>
          </a:p>
          <a:p>
            <a:pPr marL="0" indent="0">
              <a:buNone/>
            </a:pPr>
            <a:r>
              <a:rPr lang="en-US" altLang="ko-KR" dirty="0" smtClean="0">
                <a:solidFill>
                  <a:srgbClr val="0070C0"/>
                </a:solidFill>
              </a:rPr>
              <a:t>  Causal impairments?</a:t>
            </a:r>
            <a:r>
              <a:rPr lang="en-US" altLang="ko-KR" dirty="0" smtClean="0">
                <a:sym typeface="Wingdings" pitchFamily="2" charset="2"/>
              </a:rPr>
              <a:t>                 </a:t>
            </a:r>
            <a:endParaRPr lang="en-US" altLang="ko-KR" dirty="0" smtClean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 bwMode="auto">
          <a:xfrm>
            <a:off x="-129728" y="64360"/>
            <a:ext cx="9324528" cy="255596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34250" t="5201" r="39763" b="10693"/>
          <a:stretch/>
        </p:blipFill>
        <p:spPr>
          <a:xfrm>
            <a:off x="5937585" y="1628799"/>
            <a:ext cx="2808312" cy="5112569"/>
          </a:xfrm>
          <a:prstGeom prst="rect">
            <a:avLst/>
          </a:prstGeom>
        </p:spPr>
      </p:pic>
      <p:sp>
        <p:nvSpPr>
          <p:cNvPr id="10" name="구름 모양 설명선 9"/>
          <p:cNvSpPr/>
          <p:nvPr/>
        </p:nvSpPr>
        <p:spPr bwMode="auto">
          <a:xfrm>
            <a:off x="-72517" y="695668"/>
            <a:ext cx="8818413" cy="860578"/>
          </a:xfrm>
          <a:prstGeom prst="cloudCallout">
            <a:avLst>
              <a:gd name="adj1" fmla="val 22881"/>
              <a:gd name="adj2" fmla="val 189065"/>
            </a:avLst>
          </a:prstGeom>
          <a:ln>
            <a:solidFill>
              <a:schemeClr val="tx1">
                <a:lumMod val="65000"/>
              </a:schemeClr>
            </a:solidFill>
            <a:prstDash val="sysDot"/>
            <a:headEnd type="none" w="sm" len="sm"/>
            <a:tailEnd type="none" w="sm" len="sm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ko-KR" sz="3200" dirty="0" smtClean="0">
                <a:solidFill>
                  <a:schemeClr val="bg2">
                    <a:lumMod val="75000"/>
                    <a:lumOff val="25000"/>
                  </a:schemeClr>
                </a:solidFill>
                <a:sym typeface="Wingdings" pitchFamily="2" charset="2"/>
              </a:rPr>
              <a:t>I’m fear during Sit to standing !</a:t>
            </a:r>
            <a:endParaRPr lang="en-US" altLang="ko-KR" sz="3200" dirty="0">
              <a:solidFill>
                <a:schemeClr val="bg2">
                  <a:lumMod val="75000"/>
                  <a:lumOff val="25000"/>
                </a:schemeClr>
              </a:solidFill>
              <a:sym typeface="Wingdings" pitchFamily="2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9147"/>
            <a:ext cx="2088232" cy="523220"/>
          </a:xfrm>
          <a:prstGeom prst="rect">
            <a:avLst/>
          </a:prstGeom>
          <a:solidFill>
            <a:srgbClr val="D1D1D1"/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bg2">
                    <a:lumMod val="85000"/>
                    <a:lumOff val="15000"/>
                  </a:schemeClr>
                </a:solidFill>
              </a:rPr>
              <a:t>Basic course</a:t>
            </a:r>
            <a:endParaRPr lang="ko-KR" altLang="en-US" sz="2800" dirty="0">
              <a:solidFill>
                <a:schemeClr val="bg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34250" t="5201" r="39763" b="10693"/>
          <a:stretch/>
        </p:blipFill>
        <p:spPr>
          <a:xfrm>
            <a:off x="5937585" y="1426152"/>
            <a:ext cx="2808312" cy="5112569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 bwMode="auto">
          <a:xfrm>
            <a:off x="611560" y="4386876"/>
            <a:ext cx="5326024" cy="1490396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3429000"/>
            <a:ext cx="5521136" cy="1143000"/>
          </a:xfrm>
        </p:spPr>
        <p:txBody>
          <a:bodyPr>
            <a:normAutofit/>
          </a:bodyPr>
          <a:lstStyle/>
          <a:p>
            <a:r>
              <a:rPr lang="en-US" altLang="ko-KR" sz="3600" spc="-24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Traumatic brain injury </a:t>
            </a:r>
            <a:endParaRPr lang="ko-KR" altLang="en-US" sz="3600" b="1" spc="-24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3568" y="4439361"/>
            <a:ext cx="3672408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00206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Test</a:t>
            </a:r>
          </a:p>
          <a:p>
            <a:pPr marL="0" indent="0">
              <a:buNone/>
            </a:pPr>
            <a:r>
              <a:rPr lang="en-US" altLang="ko-KR" dirty="0" smtClean="0">
                <a:solidFill>
                  <a:srgbClr val="CC0000"/>
                </a:solidFill>
              </a:rPr>
              <a:t>  </a:t>
            </a:r>
            <a:r>
              <a:rPr lang="en-US" altLang="ko-KR" u="sng" dirty="0" smtClean="0">
                <a:solidFill>
                  <a:srgbClr val="CC0000"/>
                </a:solidFill>
              </a:rPr>
              <a:t>Activity limitation?</a:t>
            </a:r>
            <a:r>
              <a:rPr lang="en-US" altLang="ko-KR" dirty="0" smtClean="0">
                <a:sym typeface="Wingdings" pitchFamily="2" charset="2"/>
              </a:rPr>
              <a:t>              </a:t>
            </a:r>
            <a:endParaRPr lang="en-US" altLang="ko-KR" dirty="0"/>
          </a:p>
          <a:p>
            <a:pPr marL="0" indent="0">
              <a:buNone/>
            </a:pPr>
            <a:r>
              <a:rPr lang="en-US" altLang="ko-KR" dirty="0" smtClean="0">
                <a:solidFill>
                  <a:srgbClr val="0070C0"/>
                </a:solidFill>
              </a:rPr>
              <a:t>  Causal impairments?</a:t>
            </a:r>
            <a:r>
              <a:rPr lang="en-US" altLang="ko-KR" dirty="0" smtClean="0">
                <a:sym typeface="Wingdings" pitchFamily="2" charset="2"/>
              </a:rPr>
              <a:t>                 </a:t>
            </a:r>
            <a:endParaRPr lang="en-US" altLang="ko-KR" dirty="0" smtClean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 bwMode="auto">
          <a:xfrm>
            <a:off x="-129728" y="64360"/>
            <a:ext cx="9324528" cy="255596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8" name="구름 모양 설명선 7"/>
          <p:cNvSpPr/>
          <p:nvPr/>
        </p:nvSpPr>
        <p:spPr bwMode="auto">
          <a:xfrm>
            <a:off x="-72517" y="493021"/>
            <a:ext cx="8818413" cy="860578"/>
          </a:xfrm>
          <a:prstGeom prst="cloudCallout">
            <a:avLst>
              <a:gd name="adj1" fmla="val 22881"/>
              <a:gd name="adj2" fmla="val 189065"/>
            </a:avLst>
          </a:prstGeom>
          <a:ln>
            <a:solidFill>
              <a:schemeClr val="tx1">
                <a:lumMod val="65000"/>
              </a:schemeClr>
            </a:solidFill>
            <a:prstDash val="sysDot"/>
            <a:headEnd type="none" w="sm" len="sm"/>
            <a:tailEnd type="none" w="sm" len="sm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ko-KR" sz="3200" dirty="0" smtClean="0">
                <a:solidFill>
                  <a:schemeClr val="bg2">
                    <a:lumMod val="75000"/>
                    <a:lumOff val="25000"/>
                  </a:schemeClr>
                </a:solidFill>
                <a:sym typeface="Wingdings" pitchFamily="2" charset="2"/>
              </a:rPr>
              <a:t>I’m fear during Sit to standing !</a:t>
            </a:r>
            <a:endParaRPr lang="en-US" altLang="ko-KR" sz="3200" dirty="0">
              <a:solidFill>
                <a:schemeClr val="bg2">
                  <a:lumMod val="75000"/>
                  <a:lumOff val="25000"/>
                </a:schemeClr>
              </a:solidFill>
              <a:sym typeface="Wingdings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32296" y="1978641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2"/>
                </a:solidFill>
              </a:rPr>
              <a:t>Time, Independent, </a:t>
            </a:r>
            <a:r>
              <a:rPr lang="en-US" altLang="ko-KR" dirty="0" smtClean="0">
                <a:solidFill>
                  <a:schemeClr val="bg2"/>
                </a:solidFill>
              </a:rPr>
              <a:t>Difficulty and etc.</a:t>
            </a:r>
            <a:endParaRPr lang="ko-KR" altLang="en-US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3300" y="1994525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2"/>
                </a:solidFill>
              </a:rPr>
              <a:t>VAS</a:t>
            </a:r>
            <a:endParaRPr lang="ko-KR" altLang="en-US" dirty="0">
              <a:solidFill>
                <a:schemeClr val="bg2"/>
              </a:solidFill>
            </a:endParaRPr>
          </a:p>
        </p:txBody>
      </p:sp>
      <p:cxnSp>
        <p:nvCxnSpPr>
          <p:cNvPr id="12" name="직선 화살표 연결선 11"/>
          <p:cNvCxnSpPr/>
          <p:nvPr/>
        </p:nvCxnSpPr>
        <p:spPr bwMode="auto">
          <a:xfrm flipH="1">
            <a:off x="1651352" y="1124643"/>
            <a:ext cx="423848" cy="723617"/>
          </a:xfrm>
          <a:prstGeom prst="straightConnector1">
            <a:avLst/>
          </a:prstGeom>
          <a:solidFill>
            <a:schemeClr val="accent1"/>
          </a:solidFill>
          <a:ln w="22225" cap="sq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3" name="직선 화살표 연결선 12"/>
          <p:cNvCxnSpPr/>
          <p:nvPr/>
        </p:nvCxnSpPr>
        <p:spPr bwMode="auto">
          <a:xfrm flipH="1">
            <a:off x="3635896" y="1166039"/>
            <a:ext cx="1296144" cy="828486"/>
          </a:xfrm>
          <a:prstGeom prst="straightConnector1">
            <a:avLst/>
          </a:prstGeom>
          <a:solidFill>
            <a:schemeClr val="accent1"/>
          </a:solidFill>
          <a:ln w="22225" cap="sq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0" y="19147"/>
            <a:ext cx="2088232" cy="523220"/>
          </a:xfrm>
          <a:prstGeom prst="rect">
            <a:avLst/>
          </a:prstGeom>
          <a:solidFill>
            <a:srgbClr val="D1D1D1"/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bg2">
                    <a:lumMod val="85000"/>
                    <a:lumOff val="15000"/>
                  </a:schemeClr>
                </a:solidFill>
              </a:rPr>
              <a:t>Basic course</a:t>
            </a:r>
            <a:endParaRPr lang="ko-KR" altLang="en-US" sz="2800" dirty="0">
              <a:solidFill>
                <a:schemeClr val="bg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0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그룹 33"/>
          <p:cNvGrpSpPr/>
          <p:nvPr/>
        </p:nvGrpSpPr>
        <p:grpSpPr>
          <a:xfrm>
            <a:off x="146430" y="5174700"/>
            <a:ext cx="8861338" cy="1680363"/>
            <a:chOff x="2760682" y="2506208"/>
            <a:chExt cx="971549" cy="582930"/>
          </a:xfrm>
          <a:solidFill>
            <a:schemeClr val="tx1"/>
          </a:solidFill>
        </p:grpSpPr>
        <p:sp>
          <p:nvSpPr>
            <p:cNvPr id="35" name="모서리가 둥근 직사각형 34"/>
            <p:cNvSpPr/>
            <p:nvPr/>
          </p:nvSpPr>
          <p:spPr>
            <a:xfrm>
              <a:off x="2760682" y="2506208"/>
              <a:ext cx="971549" cy="58293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모서리가 둥근 직사각형 4"/>
            <p:cNvSpPr/>
            <p:nvPr/>
          </p:nvSpPr>
          <p:spPr>
            <a:xfrm>
              <a:off x="2777755" y="2523282"/>
              <a:ext cx="937403" cy="548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ko-KR" sz="2800" b="1" kern="1200" dirty="0" smtClean="0">
                <a:solidFill>
                  <a:srgbClr val="C00000"/>
                </a:solidFill>
              </a:endParaRPr>
            </a:p>
            <a:p>
              <a:pPr lvl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ko-KR" sz="2800" b="1" dirty="0">
                <a:solidFill>
                  <a:srgbClr val="C00000"/>
                </a:solidFill>
              </a:endParaRPr>
            </a:p>
            <a:p>
              <a:pPr lvl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800" b="1" kern="1200" dirty="0" smtClean="0">
                  <a:solidFill>
                    <a:srgbClr val="C00000"/>
                  </a:solidFill>
                </a:rPr>
                <a:t>Body S/F</a:t>
              </a:r>
              <a:endParaRPr lang="ko-KR" altLang="en-US" sz="28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6420510" y="3140968"/>
            <a:ext cx="1834203" cy="505957"/>
            <a:chOff x="2760682" y="2506208"/>
            <a:chExt cx="971549" cy="582930"/>
          </a:xfrm>
          <a:solidFill>
            <a:schemeClr val="tx1"/>
          </a:solidFill>
        </p:grpSpPr>
        <p:sp>
          <p:nvSpPr>
            <p:cNvPr id="29" name="모서리가 둥근 직사각형 28"/>
            <p:cNvSpPr/>
            <p:nvPr/>
          </p:nvSpPr>
          <p:spPr>
            <a:xfrm>
              <a:off x="2760682" y="2506208"/>
              <a:ext cx="971549" cy="58293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모서리가 둥근 직사각형 4"/>
            <p:cNvSpPr/>
            <p:nvPr/>
          </p:nvSpPr>
          <p:spPr>
            <a:xfrm>
              <a:off x="2777755" y="2523281"/>
              <a:ext cx="937403" cy="548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800" b="1" kern="1200" dirty="0" smtClean="0">
                  <a:solidFill>
                    <a:srgbClr val="C00000"/>
                  </a:solidFill>
                </a:rPr>
                <a:t>Body S/F</a:t>
              </a:r>
              <a:endParaRPr lang="ko-KR" altLang="en-US" sz="28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Clinical reasoning</a:t>
            </a:r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3154863" y="1711140"/>
            <a:ext cx="1553133" cy="1003042"/>
            <a:chOff x="3382140" y="3552800"/>
            <a:chExt cx="971549" cy="582930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3382140" y="3552800"/>
              <a:ext cx="971549" cy="582930"/>
            </a:xfrm>
            <a:prstGeom prst="roundRect">
              <a:avLst>
                <a:gd name="adj" fmla="val 10000"/>
              </a:avLst>
            </a:prstGeom>
            <a:solidFill>
              <a:srgbClr val="5B9D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모서리가 둥근 직사각형 4"/>
            <p:cNvSpPr/>
            <p:nvPr/>
          </p:nvSpPr>
          <p:spPr>
            <a:xfrm>
              <a:off x="3399213" y="3569873"/>
              <a:ext cx="937403" cy="5487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3600" kern="1200" dirty="0" smtClean="0"/>
                <a:t>Fear</a:t>
              </a:r>
              <a:r>
                <a:rPr lang="en-US" altLang="ko-KR" sz="1900" kern="1200" dirty="0" smtClean="0"/>
                <a:t> </a:t>
              </a:r>
              <a:endParaRPr lang="ko-KR" altLang="en-US" sz="1900" kern="1200" dirty="0"/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6420510" y="2154096"/>
            <a:ext cx="1835521" cy="973665"/>
            <a:chOff x="2760682" y="2506208"/>
            <a:chExt cx="971549" cy="582930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2760682" y="2506208"/>
              <a:ext cx="971549" cy="5829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모서리가 둥근 직사각형 4"/>
            <p:cNvSpPr/>
            <p:nvPr/>
          </p:nvSpPr>
          <p:spPr>
            <a:xfrm>
              <a:off x="2777755" y="2523281"/>
              <a:ext cx="937403" cy="5487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800" b="1" kern="1200" dirty="0" smtClean="0"/>
                <a:t>Balance</a:t>
              </a:r>
              <a:endParaRPr lang="ko-KR" altLang="en-US" sz="2800" b="1" kern="1200" dirty="0"/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146430" y="5386562"/>
            <a:ext cx="2597916" cy="812141"/>
            <a:chOff x="2754300" y="2489135"/>
            <a:chExt cx="971549" cy="582930"/>
          </a:xfrm>
        </p:grpSpPr>
        <p:sp>
          <p:nvSpPr>
            <p:cNvPr id="38" name="모서리가 둥근 직사각형 37"/>
            <p:cNvSpPr/>
            <p:nvPr/>
          </p:nvSpPr>
          <p:spPr>
            <a:xfrm>
              <a:off x="2754300" y="2489135"/>
              <a:ext cx="971549" cy="5829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모서리가 둥근 직사각형 4"/>
            <p:cNvSpPr/>
            <p:nvPr/>
          </p:nvSpPr>
          <p:spPr>
            <a:xfrm>
              <a:off x="2777755" y="2523281"/>
              <a:ext cx="937403" cy="5487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800" b="1" kern="1200" dirty="0" smtClean="0"/>
                <a:t>Spasticity on the calf</a:t>
              </a:r>
              <a:endParaRPr lang="ko-KR" altLang="en-US" sz="2800" b="1" kern="1200" dirty="0"/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2826300" y="5390652"/>
            <a:ext cx="3233515" cy="812141"/>
            <a:chOff x="2760682" y="2506208"/>
            <a:chExt cx="971549" cy="582930"/>
          </a:xfrm>
        </p:grpSpPr>
        <p:sp>
          <p:nvSpPr>
            <p:cNvPr id="41" name="모서리가 둥근 직사각형 40"/>
            <p:cNvSpPr/>
            <p:nvPr/>
          </p:nvSpPr>
          <p:spPr>
            <a:xfrm>
              <a:off x="2760682" y="2506208"/>
              <a:ext cx="971549" cy="5829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모서리가 둥근 직사각형 4"/>
            <p:cNvSpPr/>
            <p:nvPr/>
          </p:nvSpPr>
          <p:spPr>
            <a:xfrm>
              <a:off x="2777755" y="2523281"/>
              <a:ext cx="937403" cy="5487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ko-KR" sz="2800" b="1" dirty="0"/>
                <a:t>Proprioception ↓ </a:t>
              </a:r>
              <a:endParaRPr lang="ko-KR" altLang="en-US" sz="2800" b="1" kern="1200" dirty="0"/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6300192" y="5373216"/>
            <a:ext cx="2707576" cy="812141"/>
            <a:chOff x="2760682" y="2506208"/>
            <a:chExt cx="971549" cy="582930"/>
          </a:xfrm>
        </p:grpSpPr>
        <p:sp>
          <p:nvSpPr>
            <p:cNvPr id="44" name="모서리가 둥근 직사각형 43"/>
            <p:cNvSpPr/>
            <p:nvPr/>
          </p:nvSpPr>
          <p:spPr>
            <a:xfrm>
              <a:off x="2760682" y="2506208"/>
              <a:ext cx="971549" cy="5829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모서리가 둥근 직사각형 4"/>
            <p:cNvSpPr/>
            <p:nvPr/>
          </p:nvSpPr>
          <p:spPr>
            <a:xfrm>
              <a:off x="2777755" y="2523281"/>
              <a:ext cx="937403" cy="5487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ko-KR" sz="2800" b="1" dirty="0" smtClean="0"/>
                <a:t>M. Weakness</a:t>
              </a:r>
              <a:endParaRPr lang="ko-KR" altLang="en-US" sz="2800" b="1" kern="1200" dirty="0"/>
            </a:p>
          </p:txBody>
        </p:sp>
      </p:grpSp>
      <p:cxnSp>
        <p:nvCxnSpPr>
          <p:cNvPr id="47" name="직선 화살표 연결선 46"/>
          <p:cNvCxnSpPr/>
          <p:nvPr/>
        </p:nvCxnSpPr>
        <p:spPr bwMode="auto">
          <a:xfrm flipV="1">
            <a:off x="1445388" y="2821747"/>
            <a:ext cx="2078954" cy="2567076"/>
          </a:xfrm>
          <a:prstGeom prst="straightConnector1">
            <a:avLst/>
          </a:prstGeom>
          <a:solidFill>
            <a:schemeClr val="accent1"/>
          </a:solidFill>
          <a:ln w="57150" cap="sq" cmpd="sng" algn="ctr">
            <a:solidFill>
              <a:srgbClr val="C00000"/>
            </a:solidFill>
            <a:prstDash val="sysDash"/>
            <a:round/>
            <a:headEnd type="none" w="sm" len="sm"/>
            <a:tailEnd type="triangle"/>
          </a:ln>
          <a:effectLst/>
        </p:spPr>
      </p:cxnSp>
      <p:cxnSp>
        <p:nvCxnSpPr>
          <p:cNvPr id="50" name="직선 화살표 연결선 49"/>
          <p:cNvCxnSpPr/>
          <p:nvPr/>
        </p:nvCxnSpPr>
        <p:spPr bwMode="auto">
          <a:xfrm flipH="1" flipV="1">
            <a:off x="3979701" y="2857231"/>
            <a:ext cx="16235" cy="2515985"/>
          </a:xfrm>
          <a:prstGeom prst="straightConnector1">
            <a:avLst/>
          </a:prstGeom>
          <a:solidFill>
            <a:schemeClr val="accent1"/>
          </a:solidFill>
          <a:ln w="57150" cap="sq" cmpd="sng" algn="ctr">
            <a:solidFill>
              <a:srgbClr val="C00000"/>
            </a:solidFill>
            <a:prstDash val="sysDash"/>
            <a:round/>
            <a:headEnd type="none" w="sm" len="sm"/>
            <a:tailEnd type="triangle"/>
          </a:ln>
          <a:effectLst/>
        </p:spPr>
      </p:cxnSp>
      <p:cxnSp>
        <p:nvCxnSpPr>
          <p:cNvPr id="51" name="직선 화살표 연결선 50"/>
          <p:cNvCxnSpPr/>
          <p:nvPr/>
        </p:nvCxnSpPr>
        <p:spPr bwMode="auto">
          <a:xfrm flipH="1" flipV="1">
            <a:off x="4470751" y="2848166"/>
            <a:ext cx="2837553" cy="2525050"/>
          </a:xfrm>
          <a:prstGeom prst="straightConnector1">
            <a:avLst/>
          </a:prstGeom>
          <a:solidFill>
            <a:schemeClr val="accent1"/>
          </a:solidFill>
          <a:ln w="57150" cap="sq" cmpd="sng" algn="ctr">
            <a:solidFill>
              <a:srgbClr val="C00000"/>
            </a:solidFill>
            <a:prstDash val="sysDash"/>
            <a:round/>
            <a:headEnd type="none" w="sm" len="sm"/>
            <a:tailEnd type="triangle"/>
          </a:ln>
          <a:effectLst/>
        </p:spPr>
      </p:cxnSp>
      <p:cxnSp>
        <p:nvCxnSpPr>
          <p:cNvPr id="52" name="직선 화살표 연결선 51"/>
          <p:cNvCxnSpPr/>
          <p:nvPr/>
        </p:nvCxnSpPr>
        <p:spPr bwMode="auto">
          <a:xfrm flipH="1" flipV="1">
            <a:off x="4770483" y="2227231"/>
            <a:ext cx="1529709" cy="413697"/>
          </a:xfrm>
          <a:prstGeom prst="straightConnector1">
            <a:avLst/>
          </a:prstGeom>
          <a:solidFill>
            <a:schemeClr val="accent1"/>
          </a:solidFill>
          <a:ln w="57150" cap="sq" cmpd="sng" algn="ctr">
            <a:solidFill>
              <a:srgbClr val="C00000"/>
            </a:solidFill>
            <a:prstDash val="sysDash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014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 bwMode="auto">
          <a:xfrm>
            <a:off x="268845" y="1939178"/>
            <a:ext cx="5717267" cy="4298134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34250" t="5201" r="39763" b="10693"/>
          <a:stretch/>
        </p:blipFill>
        <p:spPr>
          <a:xfrm>
            <a:off x="5937585" y="1426152"/>
            <a:ext cx="2808312" cy="5112569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864704"/>
            <a:ext cx="5521136" cy="1143000"/>
          </a:xfrm>
        </p:spPr>
        <p:txBody>
          <a:bodyPr>
            <a:normAutofit/>
          </a:bodyPr>
          <a:lstStyle/>
          <a:p>
            <a:r>
              <a:rPr lang="en-US" altLang="ko-KR" sz="3600" spc="-24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Traumatic brain injury </a:t>
            </a:r>
            <a:endParaRPr lang="ko-KR" altLang="en-US" sz="3600" b="1" spc="-24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7" y="1973424"/>
            <a:ext cx="5466453" cy="42638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ko-KR" sz="2600" b="1" u="sng" dirty="0" smtClean="0">
                <a:solidFill>
                  <a:srgbClr val="CC0000"/>
                </a:solidFill>
              </a:rPr>
              <a:t>Activity limitation: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rgbClr val="CC0000"/>
                </a:solidFill>
              </a:rPr>
              <a:t>Difficult to  Sit to standing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rgbClr val="CC0000"/>
                </a:solidFill>
              </a:rPr>
              <a:t>Test : measure the Time of STS</a:t>
            </a:r>
            <a:endParaRPr lang="en-US" altLang="ko-KR" dirty="0" smtClean="0">
              <a:sym typeface="Wingdings" pitchFamily="2" charset="2"/>
            </a:endParaRPr>
          </a:p>
          <a:p>
            <a:pPr marL="457200" lvl="1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sz="2600" u="sng" dirty="0" smtClean="0">
                <a:solidFill>
                  <a:srgbClr val="0070C0"/>
                </a:solidFill>
              </a:rPr>
              <a:t>Causal impairments: </a:t>
            </a:r>
          </a:p>
          <a:p>
            <a:pPr marL="914400" lvl="1" indent="-457200">
              <a:buAutoNum type="arabicParenR"/>
            </a:pPr>
            <a:r>
              <a:rPr lang="en-US" altLang="ko-KR" dirty="0" smtClean="0">
                <a:solidFill>
                  <a:srgbClr val="0070C0"/>
                </a:solidFill>
              </a:rPr>
              <a:t>Fear </a:t>
            </a:r>
            <a:br>
              <a:rPr lang="en-US" altLang="ko-KR" dirty="0" smtClean="0">
                <a:solidFill>
                  <a:srgbClr val="0070C0"/>
                </a:solidFill>
              </a:rPr>
            </a:br>
            <a:r>
              <a:rPr lang="en-US" altLang="ko-KR" dirty="0" smtClean="0">
                <a:solidFill>
                  <a:srgbClr val="0070C0"/>
                </a:solidFill>
              </a:rPr>
              <a:t>Test – Visual analogue scale</a:t>
            </a:r>
          </a:p>
          <a:p>
            <a:pPr marL="914400" lvl="1" indent="-457200">
              <a:buAutoNum type="arabicParenR" startAt="2"/>
            </a:pPr>
            <a:r>
              <a:rPr lang="en-US" altLang="ko-KR" dirty="0" smtClean="0">
                <a:solidFill>
                  <a:srgbClr val="0070C0"/>
                </a:solidFill>
              </a:rPr>
              <a:t>Insufficient balance- </a:t>
            </a:r>
            <a:br>
              <a:rPr lang="en-US" altLang="ko-KR" dirty="0" smtClean="0">
                <a:solidFill>
                  <a:srgbClr val="0070C0"/>
                </a:solidFill>
              </a:rPr>
            </a:br>
            <a:r>
              <a:rPr lang="en-US" altLang="ko-KR" dirty="0" smtClean="0">
                <a:solidFill>
                  <a:srgbClr val="0070C0"/>
                </a:solidFill>
              </a:rPr>
              <a:t>decreased forward limit of stability   Test : Modified Functional reach test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 bwMode="auto">
          <a:xfrm>
            <a:off x="-129728" y="64360"/>
            <a:ext cx="9324528" cy="255596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9147"/>
            <a:ext cx="2088232" cy="523220"/>
          </a:xfrm>
          <a:prstGeom prst="rect">
            <a:avLst/>
          </a:prstGeom>
          <a:solidFill>
            <a:srgbClr val="D1D1D1"/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bg2">
                    <a:lumMod val="85000"/>
                    <a:lumOff val="15000"/>
                  </a:schemeClr>
                </a:solidFill>
              </a:rPr>
              <a:t>Basic course</a:t>
            </a:r>
            <a:endParaRPr lang="ko-KR" altLang="en-US" sz="2800" dirty="0">
              <a:solidFill>
                <a:schemeClr val="bg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8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34250" t="5201" r="39763" b="10693"/>
          <a:stretch/>
        </p:blipFill>
        <p:spPr>
          <a:xfrm>
            <a:off x="5937585" y="1697835"/>
            <a:ext cx="2808312" cy="5112569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 bwMode="auto">
          <a:xfrm>
            <a:off x="611560" y="4386876"/>
            <a:ext cx="5326024" cy="1490396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3429000"/>
            <a:ext cx="5521136" cy="1143000"/>
          </a:xfrm>
        </p:spPr>
        <p:txBody>
          <a:bodyPr>
            <a:normAutofit/>
          </a:bodyPr>
          <a:lstStyle/>
          <a:p>
            <a:r>
              <a:rPr lang="en-US" altLang="ko-KR" sz="3600" spc="-24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Traumatic brain injury </a:t>
            </a:r>
            <a:endParaRPr lang="ko-KR" altLang="en-US" sz="3600" b="1" spc="-24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3568" y="4439361"/>
            <a:ext cx="3672408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00206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Test</a:t>
            </a:r>
          </a:p>
          <a:p>
            <a:pPr marL="0" indent="0">
              <a:buNone/>
            </a:pPr>
            <a:r>
              <a:rPr lang="en-US" altLang="ko-KR" dirty="0" smtClean="0">
                <a:solidFill>
                  <a:srgbClr val="CC0000"/>
                </a:solidFill>
              </a:rPr>
              <a:t>  </a:t>
            </a:r>
            <a:r>
              <a:rPr lang="en-US" altLang="ko-KR" u="sng" dirty="0" smtClean="0">
                <a:solidFill>
                  <a:srgbClr val="CC0000"/>
                </a:solidFill>
              </a:rPr>
              <a:t>Activity limitation?</a:t>
            </a:r>
            <a:r>
              <a:rPr lang="en-US" altLang="ko-KR" dirty="0" smtClean="0">
                <a:sym typeface="Wingdings" pitchFamily="2" charset="2"/>
              </a:rPr>
              <a:t>              </a:t>
            </a:r>
            <a:endParaRPr lang="en-US" altLang="ko-KR" dirty="0"/>
          </a:p>
          <a:p>
            <a:pPr marL="0" indent="0">
              <a:buNone/>
            </a:pPr>
            <a:r>
              <a:rPr lang="en-US" altLang="ko-KR" dirty="0" smtClean="0">
                <a:solidFill>
                  <a:srgbClr val="0070C0"/>
                </a:solidFill>
              </a:rPr>
              <a:t>  Causal impairments?</a:t>
            </a:r>
            <a:r>
              <a:rPr lang="en-US" altLang="ko-KR" dirty="0" smtClean="0">
                <a:sym typeface="Wingdings" pitchFamily="2" charset="2"/>
              </a:rPr>
              <a:t>                 </a:t>
            </a:r>
            <a:endParaRPr lang="en-US" altLang="ko-KR" dirty="0" smtClean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 bwMode="auto">
          <a:xfrm>
            <a:off x="-129728" y="64360"/>
            <a:ext cx="9324528" cy="255596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8" name="구름 모양 설명선 7"/>
          <p:cNvSpPr/>
          <p:nvPr/>
        </p:nvSpPr>
        <p:spPr bwMode="auto">
          <a:xfrm>
            <a:off x="-72517" y="764704"/>
            <a:ext cx="8818413" cy="860578"/>
          </a:xfrm>
          <a:prstGeom prst="cloudCallout">
            <a:avLst>
              <a:gd name="adj1" fmla="val 22881"/>
              <a:gd name="adj2" fmla="val 189065"/>
            </a:avLst>
          </a:prstGeom>
          <a:ln>
            <a:solidFill>
              <a:schemeClr val="tx1">
                <a:lumMod val="65000"/>
              </a:schemeClr>
            </a:solidFill>
            <a:prstDash val="sysDot"/>
            <a:headEnd type="none" w="sm" len="sm"/>
            <a:tailEnd type="none" w="sm" len="sm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ko-KR" sz="3200" dirty="0" smtClean="0">
                <a:solidFill>
                  <a:schemeClr val="bg2">
                    <a:lumMod val="75000"/>
                    <a:lumOff val="25000"/>
                  </a:schemeClr>
                </a:solidFill>
                <a:sym typeface="Wingdings" pitchFamily="2" charset="2"/>
              </a:rPr>
              <a:t>I’m fear during Sit to standing !</a:t>
            </a:r>
            <a:endParaRPr lang="en-US" altLang="ko-KR" sz="3200" dirty="0">
              <a:solidFill>
                <a:schemeClr val="bg2">
                  <a:lumMod val="75000"/>
                  <a:lumOff val="25000"/>
                </a:schemeClr>
              </a:solidFill>
              <a:sym typeface="Wingdings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32296" y="2250324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2"/>
                </a:solidFill>
              </a:rPr>
              <a:t>Time, Independent, </a:t>
            </a:r>
            <a:r>
              <a:rPr lang="en-US" altLang="ko-KR" dirty="0" smtClean="0">
                <a:solidFill>
                  <a:schemeClr val="bg2"/>
                </a:solidFill>
              </a:rPr>
              <a:t>Difficulty and etc.</a:t>
            </a:r>
            <a:endParaRPr lang="ko-KR" altLang="en-US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3300" y="226620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2"/>
                </a:solidFill>
              </a:rPr>
              <a:t>VAS</a:t>
            </a:r>
            <a:endParaRPr lang="ko-KR" altLang="en-US" dirty="0">
              <a:solidFill>
                <a:schemeClr val="bg2"/>
              </a:solidFill>
            </a:endParaRPr>
          </a:p>
        </p:txBody>
      </p:sp>
      <p:cxnSp>
        <p:nvCxnSpPr>
          <p:cNvPr id="12" name="직선 화살표 연결선 11"/>
          <p:cNvCxnSpPr/>
          <p:nvPr/>
        </p:nvCxnSpPr>
        <p:spPr bwMode="auto">
          <a:xfrm flipH="1">
            <a:off x="1651352" y="1396326"/>
            <a:ext cx="423848" cy="723617"/>
          </a:xfrm>
          <a:prstGeom prst="straightConnector1">
            <a:avLst/>
          </a:prstGeom>
          <a:solidFill>
            <a:schemeClr val="accent1"/>
          </a:solidFill>
          <a:ln w="22225" cap="sq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3" name="직선 화살표 연결선 12"/>
          <p:cNvCxnSpPr/>
          <p:nvPr/>
        </p:nvCxnSpPr>
        <p:spPr bwMode="auto">
          <a:xfrm flipH="1">
            <a:off x="3635896" y="1437722"/>
            <a:ext cx="1296144" cy="828486"/>
          </a:xfrm>
          <a:prstGeom prst="straightConnector1">
            <a:avLst/>
          </a:prstGeom>
          <a:solidFill>
            <a:schemeClr val="accent1"/>
          </a:solidFill>
          <a:ln w="22225" cap="sq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0" y="7572"/>
            <a:ext cx="2915816" cy="523220"/>
          </a:xfrm>
          <a:prstGeom prst="rect">
            <a:avLst/>
          </a:prstGeom>
          <a:solidFill>
            <a:srgbClr val="D1D1D1"/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bg2">
                    <a:lumMod val="85000"/>
                    <a:lumOff val="15000"/>
                  </a:schemeClr>
                </a:solidFill>
              </a:rPr>
              <a:t>Advanced course</a:t>
            </a:r>
            <a:endParaRPr lang="ko-KR" altLang="en-US" sz="2800" dirty="0">
              <a:solidFill>
                <a:schemeClr val="bg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그룹 33"/>
          <p:cNvGrpSpPr/>
          <p:nvPr/>
        </p:nvGrpSpPr>
        <p:grpSpPr>
          <a:xfrm>
            <a:off x="146430" y="5174700"/>
            <a:ext cx="8861338" cy="1680363"/>
            <a:chOff x="2760682" y="2506208"/>
            <a:chExt cx="971549" cy="582930"/>
          </a:xfrm>
          <a:solidFill>
            <a:schemeClr val="tx1"/>
          </a:solidFill>
        </p:grpSpPr>
        <p:sp>
          <p:nvSpPr>
            <p:cNvPr id="35" name="모서리가 둥근 직사각형 34"/>
            <p:cNvSpPr/>
            <p:nvPr/>
          </p:nvSpPr>
          <p:spPr>
            <a:xfrm>
              <a:off x="2760682" y="2506208"/>
              <a:ext cx="971549" cy="58293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모서리가 둥근 직사각형 4"/>
            <p:cNvSpPr/>
            <p:nvPr/>
          </p:nvSpPr>
          <p:spPr>
            <a:xfrm>
              <a:off x="2777755" y="2523282"/>
              <a:ext cx="937403" cy="548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ko-KR" sz="2800" b="1" kern="1200" dirty="0" smtClean="0">
                <a:solidFill>
                  <a:srgbClr val="C00000"/>
                </a:solidFill>
              </a:endParaRPr>
            </a:p>
            <a:p>
              <a:pPr lvl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ko-KR" sz="2800" b="1" dirty="0">
                <a:solidFill>
                  <a:srgbClr val="C00000"/>
                </a:solidFill>
              </a:endParaRPr>
            </a:p>
            <a:p>
              <a:pPr lvl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800" b="1" kern="1200" dirty="0" smtClean="0">
                  <a:solidFill>
                    <a:srgbClr val="C00000"/>
                  </a:solidFill>
                </a:rPr>
                <a:t>Body S/F</a:t>
              </a:r>
              <a:endParaRPr lang="ko-KR" altLang="en-US" sz="28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6372200" y="3140968"/>
            <a:ext cx="2011924" cy="505957"/>
            <a:chOff x="2760682" y="2506208"/>
            <a:chExt cx="971549" cy="582930"/>
          </a:xfrm>
          <a:solidFill>
            <a:schemeClr val="tx1"/>
          </a:solidFill>
        </p:grpSpPr>
        <p:sp>
          <p:nvSpPr>
            <p:cNvPr id="29" name="모서리가 둥근 직사각형 28"/>
            <p:cNvSpPr/>
            <p:nvPr/>
          </p:nvSpPr>
          <p:spPr>
            <a:xfrm>
              <a:off x="2760682" y="2506208"/>
              <a:ext cx="971549" cy="58293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모서리가 둥근 직사각형 4"/>
            <p:cNvSpPr/>
            <p:nvPr/>
          </p:nvSpPr>
          <p:spPr>
            <a:xfrm>
              <a:off x="2777755" y="2523281"/>
              <a:ext cx="937403" cy="548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800" b="1" kern="12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</a:rPr>
                <a:t>Activity</a:t>
              </a:r>
              <a:r>
                <a:rPr lang="en-US" altLang="ko-KR" sz="2800" b="1" kern="1200" dirty="0" smtClean="0"/>
                <a:t> </a:t>
              </a:r>
              <a:endParaRPr lang="ko-KR" altLang="en-US" sz="28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Clinical reasoning</a:t>
            </a:r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3154863" y="1711140"/>
            <a:ext cx="1553133" cy="1003042"/>
            <a:chOff x="3382140" y="3552800"/>
            <a:chExt cx="971549" cy="582930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3382140" y="3552800"/>
              <a:ext cx="971549" cy="582930"/>
            </a:xfrm>
            <a:prstGeom prst="roundRect">
              <a:avLst>
                <a:gd name="adj" fmla="val 10000"/>
              </a:avLst>
            </a:prstGeom>
            <a:solidFill>
              <a:srgbClr val="5B9D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모서리가 둥근 직사각형 4"/>
            <p:cNvSpPr/>
            <p:nvPr/>
          </p:nvSpPr>
          <p:spPr>
            <a:xfrm>
              <a:off x="3399213" y="3569873"/>
              <a:ext cx="937403" cy="5487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3600" kern="1200" dirty="0" smtClean="0"/>
                <a:t>Fear</a:t>
              </a:r>
              <a:r>
                <a:rPr lang="en-US" altLang="ko-KR" sz="1900" kern="1200" dirty="0" smtClean="0"/>
                <a:t> </a:t>
              </a:r>
              <a:endParaRPr lang="ko-KR" altLang="en-US" sz="1900" kern="1200" dirty="0"/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6420510" y="2154096"/>
            <a:ext cx="1835521" cy="973665"/>
            <a:chOff x="2760682" y="2506208"/>
            <a:chExt cx="971549" cy="582930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2760682" y="2506208"/>
              <a:ext cx="971549" cy="5829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모서리가 둥근 직사각형 4"/>
            <p:cNvSpPr/>
            <p:nvPr/>
          </p:nvSpPr>
          <p:spPr>
            <a:xfrm>
              <a:off x="2777755" y="2523281"/>
              <a:ext cx="937403" cy="5487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800" b="1" kern="1200" dirty="0" smtClean="0"/>
                <a:t>Balance</a:t>
              </a:r>
              <a:endParaRPr lang="ko-KR" altLang="en-US" sz="2800" b="1" kern="1200" dirty="0"/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146430" y="5386562"/>
            <a:ext cx="2597916" cy="812141"/>
            <a:chOff x="2754300" y="2489135"/>
            <a:chExt cx="971549" cy="582930"/>
          </a:xfrm>
        </p:grpSpPr>
        <p:sp>
          <p:nvSpPr>
            <p:cNvPr id="38" name="모서리가 둥근 직사각형 37"/>
            <p:cNvSpPr/>
            <p:nvPr/>
          </p:nvSpPr>
          <p:spPr>
            <a:xfrm>
              <a:off x="2754300" y="2489135"/>
              <a:ext cx="971549" cy="5829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모서리가 둥근 직사각형 4"/>
            <p:cNvSpPr/>
            <p:nvPr/>
          </p:nvSpPr>
          <p:spPr>
            <a:xfrm>
              <a:off x="2777755" y="2523281"/>
              <a:ext cx="937403" cy="5487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800" b="1" kern="1200" dirty="0" smtClean="0"/>
                <a:t>Spasticity on the calf</a:t>
              </a:r>
              <a:endParaRPr lang="ko-KR" altLang="en-US" sz="2800" b="1" kern="1200" dirty="0"/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2826300" y="5390652"/>
            <a:ext cx="3233515" cy="812141"/>
            <a:chOff x="2760682" y="2506208"/>
            <a:chExt cx="971549" cy="582930"/>
          </a:xfrm>
        </p:grpSpPr>
        <p:sp>
          <p:nvSpPr>
            <p:cNvPr id="41" name="모서리가 둥근 직사각형 40"/>
            <p:cNvSpPr/>
            <p:nvPr/>
          </p:nvSpPr>
          <p:spPr>
            <a:xfrm>
              <a:off x="2760682" y="2506208"/>
              <a:ext cx="971549" cy="5829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모서리가 둥근 직사각형 4"/>
            <p:cNvSpPr/>
            <p:nvPr/>
          </p:nvSpPr>
          <p:spPr>
            <a:xfrm>
              <a:off x="2777755" y="2523281"/>
              <a:ext cx="937403" cy="5487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ko-KR" sz="2800" b="1" dirty="0"/>
                <a:t>Proprioception ↓ </a:t>
              </a:r>
              <a:endParaRPr lang="ko-KR" altLang="en-US" sz="2800" b="1" kern="1200" dirty="0"/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6300192" y="5373216"/>
            <a:ext cx="2707576" cy="812141"/>
            <a:chOff x="2760682" y="2506208"/>
            <a:chExt cx="971549" cy="582930"/>
          </a:xfrm>
        </p:grpSpPr>
        <p:sp>
          <p:nvSpPr>
            <p:cNvPr id="44" name="모서리가 둥근 직사각형 43"/>
            <p:cNvSpPr/>
            <p:nvPr/>
          </p:nvSpPr>
          <p:spPr>
            <a:xfrm>
              <a:off x="2760682" y="2506208"/>
              <a:ext cx="971549" cy="5829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모서리가 둥근 직사각형 4"/>
            <p:cNvSpPr/>
            <p:nvPr/>
          </p:nvSpPr>
          <p:spPr>
            <a:xfrm>
              <a:off x="2777755" y="2523281"/>
              <a:ext cx="937403" cy="5487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ko-KR" sz="2800" b="1" dirty="0" smtClean="0"/>
                <a:t>M. Weakness</a:t>
              </a:r>
              <a:endParaRPr lang="ko-KR" altLang="en-US" sz="2800" b="1" kern="1200" dirty="0"/>
            </a:p>
          </p:txBody>
        </p:sp>
      </p:grpSp>
      <p:cxnSp>
        <p:nvCxnSpPr>
          <p:cNvPr id="47" name="직선 화살표 연결선 46"/>
          <p:cNvCxnSpPr/>
          <p:nvPr/>
        </p:nvCxnSpPr>
        <p:spPr bwMode="auto">
          <a:xfrm flipV="1">
            <a:off x="1445388" y="2821747"/>
            <a:ext cx="2078954" cy="2567076"/>
          </a:xfrm>
          <a:prstGeom prst="straightConnector1">
            <a:avLst/>
          </a:prstGeom>
          <a:solidFill>
            <a:schemeClr val="accent1"/>
          </a:solidFill>
          <a:ln w="57150" cap="sq" cmpd="sng" algn="ctr">
            <a:solidFill>
              <a:srgbClr val="C00000"/>
            </a:solidFill>
            <a:prstDash val="sysDash"/>
            <a:round/>
            <a:headEnd type="none" w="sm" len="sm"/>
            <a:tailEnd type="triangle"/>
          </a:ln>
          <a:effectLst/>
        </p:spPr>
      </p:cxnSp>
      <p:cxnSp>
        <p:nvCxnSpPr>
          <p:cNvPr id="50" name="직선 화살표 연결선 49"/>
          <p:cNvCxnSpPr/>
          <p:nvPr/>
        </p:nvCxnSpPr>
        <p:spPr bwMode="auto">
          <a:xfrm flipH="1" flipV="1">
            <a:off x="3979700" y="2857230"/>
            <a:ext cx="16236" cy="2366688"/>
          </a:xfrm>
          <a:prstGeom prst="straightConnector1">
            <a:avLst/>
          </a:prstGeom>
          <a:solidFill>
            <a:schemeClr val="accent1"/>
          </a:solidFill>
          <a:ln w="57150" cap="sq" cmpd="sng" algn="ctr">
            <a:solidFill>
              <a:srgbClr val="C00000"/>
            </a:solidFill>
            <a:prstDash val="sysDash"/>
            <a:round/>
            <a:headEnd type="none" w="sm" len="sm"/>
            <a:tailEnd type="triangle"/>
          </a:ln>
          <a:effectLst/>
        </p:spPr>
      </p:cxnSp>
      <p:cxnSp>
        <p:nvCxnSpPr>
          <p:cNvPr id="51" name="직선 화살표 연결선 50"/>
          <p:cNvCxnSpPr/>
          <p:nvPr/>
        </p:nvCxnSpPr>
        <p:spPr bwMode="auto">
          <a:xfrm flipH="1" flipV="1">
            <a:off x="4470751" y="2848166"/>
            <a:ext cx="2693537" cy="2375752"/>
          </a:xfrm>
          <a:prstGeom prst="straightConnector1">
            <a:avLst/>
          </a:prstGeom>
          <a:solidFill>
            <a:schemeClr val="accent1"/>
          </a:solidFill>
          <a:ln w="57150" cap="sq" cmpd="sng" algn="ctr">
            <a:solidFill>
              <a:srgbClr val="C00000"/>
            </a:solidFill>
            <a:prstDash val="sysDash"/>
            <a:round/>
            <a:headEnd type="none" w="sm" len="sm"/>
            <a:tailEnd type="triangle"/>
          </a:ln>
          <a:effectLst/>
        </p:spPr>
      </p:cxnSp>
      <p:cxnSp>
        <p:nvCxnSpPr>
          <p:cNvPr id="52" name="직선 화살표 연결선 51"/>
          <p:cNvCxnSpPr/>
          <p:nvPr/>
        </p:nvCxnSpPr>
        <p:spPr bwMode="auto">
          <a:xfrm flipH="1" flipV="1">
            <a:off x="4770483" y="2227231"/>
            <a:ext cx="1529709" cy="413697"/>
          </a:xfrm>
          <a:prstGeom prst="straightConnector1">
            <a:avLst/>
          </a:prstGeom>
          <a:solidFill>
            <a:schemeClr val="accent1"/>
          </a:solidFill>
          <a:ln w="57150" cap="sq" cmpd="sng" algn="ctr">
            <a:solidFill>
              <a:srgbClr val="C00000"/>
            </a:solidFill>
            <a:prstDash val="sysDash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7273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 bwMode="auto">
          <a:xfrm>
            <a:off x="268845" y="1695162"/>
            <a:ext cx="5717267" cy="4398134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34250" t="5201" r="39763" b="10693"/>
          <a:stretch/>
        </p:blipFill>
        <p:spPr>
          <a:xfrm>
            <a:off x="5937585" y="1426152"/>
            <a:ext cx="2808312" cy="5112569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5521136" cy="1143000"/>
          </a:xfrm>
        </p:spPr>
        <p:txBody>
          <a:bodyPr>
            <a:normAutofit/>
          </a:bodyPr>
          <a:lstStyle/>
          <a:p>
            <a:r>
              <a:rPr lang="en-US" altLang="ko-KR" sz="3600" spc="-24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Traumatic brain injury </a:t>
            </a:r>
            <a:endParaRPr lang="ko-KR" altLang="en-US" sz="3600" b="1" spc="-24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1729408"/>
            <a:ext cx="5328592" cy="42638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sz="2600" b="1" u="sng" dirty="0">
                <a:solidFill>
                  <a:srgbClr val="CC0000"/>
                </a:solidFill>
              </a:rPr>
              <a:t>Activity limitation: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CC0000"/>
                </a:solidFill>
              </a:rPr>
              <a:t>Difficult to  Sit to standing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CC0000"/>
                </a:solidFill>
              </a:rPr>
              <a:t>Test : Time measure</a:t>
            </a:r>
            <a:r>
              <a:rPr lang="en-US" altLang="ko-KR" dirty="0">
                <a:sym typeface="Wingdings" pitchFamily="2" charset="2"/>
              </a:rPr>
              <a:t>   </a:t>
            </a:r>
          </a:p>
          <a:p>
            <a:pPr marL="0" indent="0">
              <a:buNone/>
            </a:pPr>
            <a:r>
              <a:rPr lang="en-US" altLang="ko-KR" sz="2600" b="1" u="sng" dirty="0" smtClean="0">
                <a:solidFill>
                  <a:srgbClr val="CC0000"/>
                </a:solidFill>
              </a:rPr>
              <a:t>Sub- activity limitation: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CC0000"/>
                </a:solidFill>
              </a:rPr>
              <a:t>Insufficient balance- decreased forward limit of stability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CC0000"/>
                </a:solidFill>
              </a:rPr>
              <a:t>Test : Modified functional reach test</a:t>
            </a:r>
          </a:p>
          <a:p>
            <a:pPr marL="457200" lvl="1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sz="2600" u="sng" dirty="0" smtClean="0">
                <a:solidFill>
                  <a:srgbClr val="0070C0"/>
                </a:solidFill>
              </a:rPr>
              <a:t>Causal impairment: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altLang="ko-KR" dirty="0">
                <a:solidFill>
                  <a:srgbClr val="0070C0"/>
                </a:solidFill>
              </a:rPr>
              <a:t>Fear </a:t>
            </a:r>
            <a:br>
              <a:rPr lang="en-US" altLang="ko-KR" dirty="0">
                <a:solidFill>
                  <a:srgbClr val="0070C0"/>
                </a:solidFill>
              </a:rPr>
            </a:br>
            <a:r>
              <a:rPr lang="en-US" altLang="ko-KR" dirty="0">
                <a:solidFill>
                  <a:srgbClr val="0070C0"/>
                </a:solidFill>
              </a:rPr>
              <a:t>Test – Visual analogue scale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altLang="ko-KR" dirty="0" smtClean="0">
                <a:solidFill>
                  <a:srgbClr val="0070C0"/>
                </a:solidFill>
              </a:rPr>
              <a:t>Muscle weakness –  hip &amp; knee extensors </a:t>
            </a:r>
            <a:br>
              <a:rPr lang="en-US" altLang="ko-KR" dirty="0" smtClean="0">
                <a:solidFill>
                  <a:srgbClr val="0070C0"/>
                </a:solidFill>
              </a:rPr>
            </a:br>
            <a:r>
              <a:rPr lang="en-US" altLang="ko-KR" dirty="0" smtClean="0">
                <a:solidFill>
                  <a:srgbClr val="0070C0"/>
                </a:solidFill>
              </a:rPr>
              <a:t>Test </a:t>
            </a:r>
            <a:r>
              <a:rPr lang="en-US" altLang="ko-KR" dirty="0">
                <a:solidFill>
                  <a:srgbClr val="0070C0"/>
                </a:solidFill>
              </a:rPr>
              <a:t>: </a:t>
            </a:r>
            <a:r>
              <a:rPr lang="en-US" altLang="ko-KR" dirty="0" smtClean="0">
                <a:solidFill>
                  <a:srgbClr val="0070C0"/>
                </a:solidFill>
              </a:rPr>
              <a:t>Manual muscle testing</a:t>
            </a:r>
            <a:endParaRPr lang="en-US" altLang="ko-KR" sz="2600" u="sng" dirty="0" smtClean="0">
              <a:solidFill>
                <a:srgbClr val="0070C0"/>
              </a:solidFill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-129728" y="64360"/>
            <a:ext cx="9324528" cy="255596"/>
          </a:xfrm>
          <a:prstGeom prst="rect">
            <a:avLst/>
          </a:prstGeom>
          <a:solidFill>
            <a:srgbClr val="D1D1D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391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dirty="0" smtClean="0"/>
              <a:t>Concluding remarks</a:t>
            </a:r>
            <a:endParaRPr lang="ko-KR" altLang="en-US" sz="40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atinLnBrk="0"/>
            <a:r>
              <a:rPr lang="en-US" altLang="ko-KR" dirty="0" smtClean="0"/>
              <a:t>Several experts </a:t>
            </a:r>
            <a:r>
              <a:rPr lang="en-US" altLang="ko-KR" dirty="0"/>
              <a:t>point to </a:t>
            </a:r>
            <a:r>
              <a:rPr lang="en-US" altLang="ko-KR" dirty="0" smtClean="0"/>
              <a:t>drawbacks of ICF </a:t>
            </a:r>
            <a:r>
              <a:rPr lang="en-US" altLang="ko-KR" dirty="0"/>
              <a:t>in conceptualization of </a:t>
            </a:r>
            <a:r>
              <a:rPr lang="en-US" altLang="ko-KR" b="1" dirty="0">
                <a:solidFill>
                  <a:srgbClr val="C00000"/>
                </a:solidFill>
              </a:rPr>
              <a:t>specific components</a:t>
            </a:r>
            <a:r>
              <a:rPr lang="en-US" altLang="ko-KR" dirty="0"/>
              <a:t>, which are in need of further study and development</a:t>
            </a:r>
            <a:r>
              <a:rPr lang="en-US" altLang="ko-KR" dirty="0" smtClean="0"/>
              <a:t>.</a:t>
            </a:r>
          </a:p>
          <a:p>
            <a:pPr marL="0" indent="0" algn="r" latinLnBrk="0">
              <a:buNone/>
            </a:pPr>
            <a:r>
              <a:rPr lang="en-US" altLang="ko-KR" i="1" spc="-2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ko-KR" i="1" spc="-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Bruyère</a:t>
            </a:r>
            <a:r>
              <a:rPr lang="en-US" altLang="ko-KR" i="1" spc="-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i="1" spc="-200" dirty="0">
                <a:latin typeface="Cambria" panose="02040503050406030204" pitchFamily="18" charset="0"/>
                <a:ea typeface="Cambria" panose="02040503050406030204" pitchFamily="18" charset="0"/>
              </a:rPr>
              <a:t>et al., 2005</a:t>
            </a:r>
            <a:r>
              <a:rPr lang="en-US" altLang="ko-KR" i="1" spc="-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ko-KR" altLang="en-US" i="1" spc="-200" dirty="0">
              <a:latin typeface="Cambria" panose="02040503050406030204" pitchFamily="18" charset="0"/>
            </a:endParaRPr>
          </a:p>
          <a:p>
            <a:pPr latinLnBrk="0"/>
            <a:endParaRPr lang="ko-KR" altLang="ko-KR" i="1" dirty="0"/>
          </a:p>
          <a:p>
            <a:pPr latinLnBrk="0"/>
            <a:r>
              <a:rPr lang="en-US" altLang="ko-KR" dirty="0" smtClean="0"/>
              <a:t>More studies </a:t>
            </a:r>
            <a:r>
              <a:rPr lang="en-US" altLang="ko-KR" dirty="0"/>
              <a:t>are needed to link physical therapy </a:t>
            </a:r>
            <a:r>
              <a:rPr lang="en-US" altLang="ko-KR" b="1" dirty="0">
                <a:solidFill>
                  <a:srgbClr val="C00000"/>
                </a:solidFill>
              </a:rPr>
              <a:t>outcome measures </a:t>
            </a:r>
            <a:r>
              <a:rPr lang="en-US" altLang="ko-KR" dirty="0" smtClean="0"/>
              <a:t>to the </a:t>
            </a:r>
            <a:r>
              <a:rPr lang="en-US" altLang="ko-KR" dirty="0"/>
              <a:t>ICF in different settings (e.g., assessment, treatment) for </a:t>
            </a:r>
            <a:r>
              <a:rPr lang="en-US" altLang="ko-KR" dirty="0" smtClean="0"/>
              <a:t>different health </a:t>
            </a:r>
            <a:r>
              <a:rPr lang="en-US" altLang="ko-KR" dirty="0"/>
              <a:t>conditions</a:t>
            </a:r>
            <a:r>
              <a:rPr lang="en-US" altLang="ko-KR" dirty="0" smtClean="0"/>
              <a:t>.</a:t>
            </a:r>
          </a:p>
          <a:p>
            <a:pPr marL="0" indent="0" algn="r" latinLnBrk="0">
              <a:buNone/>
            </a:pPr>
            <a:r>
              <a:rPr lang="en-US" altLang="ko-KR" i="1" spc="-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ko-KR" i="1" spc="-200" dirty="0" err="1">
                <a:latin typeface="Cambria" panose="02040503050406030204" pitchFamily="18" charset="0"/>
                <a:ea typeface="Cambria" panose="02040503050406030204" pitchFamily="18" charset="0"/>
              </a:rPr>
              <a:t>Abdelmegeed</a:t>
            </a:r>
            <a:r>
              <a:rPr lang="en-US" altLang="ko-KR" i="1" spc="-200" dirty="0">
                <a:latin typeface="Cambria" panose="02040503050406030204" pitchFamily="18" charset="0"/>
                <a:ea typeface="Cambria" panose="02040503050406030204" pitchFamily="18" charset="0"/>
              </a:rPr>
              <a:t>, 2019) </a:t>
            </a:r>
          </a:p>
          <a:p>
            <a:pPr latinLnBrk="0"/>
            <a:endParaRPr lang="en-US" altLang="ko-KR" dirty="0"/>
          </a:p>
          <a:p>
            <a:pPr latinLnBrk="0"/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97952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dirty="0" smtClean="0"/>
              <a:t>Concluding remarks</a:t>
            </a:r>
            <a:endParaRPr lang="ko-KR" altLang="en-US" sz="40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atinLnBrk="0"/>
            <a:r>
              <a:rPr lang="en-US" altLang="ko-KR" dirty="0"/>
              <a:t>Since </a:t>
            </a:r>
            <a:r>
              <a:rPr lang="en-US" altLang="ko-KR" dirty="0" smtClean="0"/>
              <a:t>the </a:t>
            </a:r>
            <a:r>
              <a:rPr lang="en-US" altLang="ko-KR" dirty="0">
                <a:solidFill>
                  <a:srgbClr val="C00000"/>
                </a:solidFill>
              </a:rPr>
              <a:t>borders</a:t>
            </a:r>
            <a:r>
              <a:rPr lang="en-US" altLang="ko-KR" dirty="0"/>
              <a:t> between Activity and </a:t>
            </a:r>
            <a:r>
              <a:rPr lang="en-US" altLang="ko-KR" dirty="0" smtClean="0"/>
              <a:t>Body F/S </a:t>
            </a:r>
            <a:r>
              <a:rPr lang="en-US" altLang="ko-KR" dirty="0"/>
              <a:t>are </a:t>
            </a:r>
            <a:r>
              <a:rPr lang="en-US" altLang="ko-KR" dirty="0" smtClean="0"/>
              <a:t>sometimes </a:t>
            </a:r>
            <a:r>
              <a:rPr lang="en-US" altLang="ko-KR" dirty="0" smtClean="0">
                <a:solidFill>
                  <a:srgbClr val="C00000"/>
                </a:solidFill>
              </a:rPr>
              <a:t>not clear</a:t>
            </a:r>
            <a:r>
              <a:rPr lang="en-US" altLang="ko-KR" dirty="0"/>
              <a:t>, </a:t>
            </a:r>
            <a:r>
              <a:rPr lang="en-US" altLang="ko-KR" dirty="0" smtClean="0"/>
              <a:t>instructors need </a:t>
            </a:r>
            <a:r>
              <a:rPr lang="en-US" altLang="ko-KR" dirty="0">
                <a:solidFill>
                  <a:srgbClr val="C00000"/>
                </a:solidFill>
              </a:rPr>
              <a:t>a more open perspective</a:t>
            </a:r>
            <a:r>
              <a:rPr lang="en-US" altLang="ko-KR" dirty="0"/>
              <a:t> when using </a:t>
            </a:r>
            <a:r>
              <a:rPr lang="en-US" altLang="ko-KR" dirty="0" smtClean="0"/>
              <a:t>ICF, in some components </a:t>
            </a:r>
            <a:r>
              <a:rPr lang="en-US" altLang="ko-KR" dirty="0"/>
              <a:t>(e.g. balance</a:t>
            </a:r>
            <a:r>
              <a:rPr lang="en-US" altLang="ko-KR" dirty="0" smtClean="0"/>
              <a:t>), during </a:t>
            </a:r>
            <a:r>
              <a:rPr lang="en-US" altLang="ko-KR" dirty="0"/>
              <a:t>the PNF process. </a:t>
            </a:r>
            <a:endParaRPr lang="en-US" altLang="ko-KR" dirty="0" smtClean="0"/>
          </a:p>
          <a:p>
            <a:pPr latinLnBrk="0"/>
            <a:endParaRPr lang="en-US" altLang="ko-KR" dirty="0" smtClean="0"/>
          </a:p>
          <a:p>
            <a:pPr latinLnBrk="0"/>
            <a:r>
              <a:rPr lang="en-US" altLang="ko-KR" dirty="0" smtClean="0"/>
              <a:t>But, assessments </a:t>
            </a:r>
            <a:r>
              <a:rPr lang="en-US" altLang="ko-KR" dirty="0"/>
              <a:t>for Activity Limitation &amp; Causal Impairments in PNF based on ICF requires </a:t>
            </a:r>
            <a:r>
              <a:rPr lang="en-US" altLang="ko-KR" dirty="0">
                <a:solidFill>
                  <a:srgbClr val="C00000"/>
                </a:solidFill>
              </a:rPr>
              <a:t>more discussion</a:t>
            </a:r>
            <a:r>
              <a:rPr lang="en-US" altLang="ko-KR" dirty="0"/>
              <a:t> among instructors not to throw the participants into confusion during PNF courses</a:t>
            </a:r>
            <a:r>
              <a:rPr lang="en-US" altLang="ko-KR" dirty="0" smtClean="0"/>
              <a:t>.</a:t>
            </a:r>
          </a:p>
          <a:p>
            <a:pPr latinLnBrk="0"/>
            <a:endParaRPr lang="en-US" altLang="ko-KR" dirty="0"/>
          </a:p>
          <a:p>
            <a:pPr latinLnBrk="0"/>
            <a:endParaRPr lang="en-US" altLang="ko-KR" dirty="0" smtClean="0"/>
          </a:p>
          <a:p>
            <a:pPr latinLnBrk="0"/>
            <a:endParaRPr lang="en-US" altLang="ko-KR" dirty="0"/>
          </a:p>
          <a:p>
            <a:pPr latinLnBrk="0"/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74039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68364" y="3861048"/>
            <a:ext cx="3108046" cy="1143000"/>
          </a:xfrm>
        </p:spPr>
        <p:txBody>
          <a:bodyPr/>
          <a:lstStyle/>
          <a:p>
            <a:r>
              <a:rPr lang="en-US" altLang="ko-KR" sz="4000" dirty="0" smtClean="0">
                <a:solidFill>
                  <a:srgbClr val="543718"/>
                </a:solidFill>
              </a:rPr>
              <a:t>Supporter</a:t>
            </a:r>
            <a:endParaRPr lang="ko-KR" altLang="en-US" dirty="0">
              <a:solidFill>
                <a:srgbClr val="543718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3775" t="24240" r="72050" b="45024"/>
          <a:stretch/>
        </p:blipFill>
        <p:spPr>
          <a:xfrm>
            <a:off x="3203848" y="4383416"/>
            <a:ext cx="1914396" cy="233496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9838" t="36000" r="75807" b="34662"/>
          <a:stretch/>
        </p:blipFill>
        <p:spPr>
          <a:xfrm>
            <a:off x="3489474" y="793717"/>
            <a:ext cx="1886296" cy="2290768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6818792" cy="79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내용 개체 틀 3"/>
          <p:cNvPicPr>
            <a:picLocks noGrp="1"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1" t="6873" r="34471" b="10741"/>
          <a:stretch>
            <a:fillRect/>
          </a:stretch>
        </p:blipFill>
        <p:spPr bwMode="auto">
          <a:xfrm>
            <a:off x="6225724" y="790112"/>
            <a:ext cx="1613164" cy="226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79461" y="438341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kern="0" dirty="0">
                <a:solidFill>
                  <a:srgbClr val="865826"/>
                </a:solidFill>
              </a:rPr>
              <a:t>Louise </a:t>
            </a:r>
            <a:r>
              <a:rPr lang="en-US" altLang="ko-KR" kern="0" dirty="0" err="1" smtClean="0">
                <a:solidFill>
                  <a:srgbClr val="865826"/>
                </a:solidFill>
              </a:rPr>
              <a:t>Rutz-LaPitz</a:t>
            </a:r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3069107" y="3084485"/>
            <a:ext cx="2727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kern="0" dirty="0">
                <a:solidFill>
                  <a:srgbClr val="623725"/>
                </a:solidFill>
              </a:rPr>
              <a:t>Leandro Giacometti 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5938969" y="3084485"/>
            <a:ext cx="2305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kern="0" dirty="0">
                <a:solidFill>
                  <a:srgbClr val="623725"/>
                </a:solidFill>
              </a:rPr>
              <a:t>Shin, </a:t>
            </a:r>
            <a:r>
              <a:rPr lang="en-US" altLang="ko-KR" kern="0" dirty="0" err="1">
                <a:solidFill>
                  <a:srgbClr val="623725"/>
                </a:solidFill>
              </a:rPr>
              <a:t>Seung</a:t>
            </a:r>
            <a:r>
              <a:rPr lang="en-US" altLang="ko-KR" kern="0" dirty="0">
                <a:solidFill>
                  <a:srgbClr val="623725"/>
                </a:solidFill>
              </a:rPr>
              <a:t> Sub </a:t>
            </a:r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 bwMode="auto">
          <a:xfrm>
            <a:off x="-129728" y="64360"/>
            <a:ext cx="9324528" cy="255596"/>
          </a:xfrm>
          <a:prstGeom prst="rect">
            <a:avLst/>
          </a:prstGeom>
          <a:solidFill>
            <a:srgbClr val="B4997C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  <p:sp>
        <p:nvSpPr>
          <p:cNvPr id="16" name="제목 1"/>
          <p:cNvSpPr txBox="1">
            <a:spLocks/>
          </p:cNvSpPr>
          <p:nvPr/>
        </p:nvSpPr>
        <p:spPr bwMode="auto">
          <a:xfrm>
            <a:off x="838200" y="533400"/>
            <a:ext cx="23656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3600" b="1" cap="none" spc="0">
                <a:ln/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-127"/>
              </a:defRPr>
            </a:lvl9pPr>
          </a:lstStyle>
          <a:p>
            <a:r>
              <a:rPr lang="en-US" altLang="ko-KR" sz="4000" kern="0" dirty="0" smtClean="0">
                <a:solidFill>
                  <a:srgbClr val="543718"/>
                </a:solidFill>
              </a:rPr>
              <a:t>Our team</a:t>
            </a:r>
            <a:endParaRPr lang="ko-KR" altLang="en-US" sz="4000" kern="0" dirty="0">
              <a:solidFill>
                <a:srgbClr val="543718"/>
              </a:solidFill>
            </a:endParaRPr>
          </a:p>
        </p:txBody>
      </p:sp>
      <p:sp>
        <p:nvSpPr>
          <p:cNvPr id="17" name="직사각형 16"/>
          <p:cNvSpPr/>
          <p:nvPr/>
        </p:nvSpPr>
        <p:spPr bwMode="auto">
          <a:xfrm flipV="1">
            <a:off x="2774653" y="3717032"/>
            <a:ext cx="5726860" cy="74428"/>
          </a:xfrm>
          <a:prstGeom prst="rect">
            <a:avLst/>
          </a:prstGeom>
          <a:solidFill>
            <a:srgbClr val="B4997C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555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2EF51114-1B92-C941-A18C-E542C4FF66B5}"/>
              </a:ext>
            </a:extLst>
          </p:cNvPr>
          <p:cNvSpPr/>
          <p:nvPr/>
        </p:nvSpPr>
        <p:spPr>
          <a:xfrm>
            <a:off x="414944" y="2708920"/>
            <a:ext cx="84775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fontAlgn="b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The answers are not describing activity </a:t>
            </a:r>
            <a:r>
              <a:rPr lang="pt-BR" sz="2800" dirty="0" smtClean="0">
                <a:solidFill>
                  <a:schemeClr val="bg1">
                    <a:lumMod val="50000"/>
                  </a:schemeClr>
                </a:solidFill>
              </a:rPr>
              <a:t>limitations</a:t>
            </a:r>
          </a:p>
          <a:p>
            <a:pPr marL="214313" indent="-214313" fontAlgn="b"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14313" indent="-214313" fontAlgn="b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None of them because is does not describe the limitation only the </a:t>
            </a:r>
            <a:r>
              <a:rPr lang="pt-BR" sz="2800" dirty="0" smtClean="0">
                <a:solidFill>
                  <a:schemeClr val="bg1">
                    <a:lumMod val="50000"/>
                  </a:schemeClr>
                </a:solidFill>
              </a:rPr>
              <a:t>activity</a:t>
            </a:r>
          </a:p>
          <a:p>
            <a:pPr marL="214313" indent="-214313" fontAlgn="b"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14313" indent="-214313" fontAlgn="b">
              <a:buFont typeface="Arial" panose="020B0604020202020204" pitchFamily="34" charset="0"/>
              <a:buChar char="•"/>
            </a:pP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None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neither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10 m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walk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pt-BR" sz="2800" dirty="0">
              <a:solidFill>
                <a:schemeClr val="bg1">
                  <a:lumMod val="50000"/>
                </a:schemeClr>
              </a:solidFill>
              <a:highlight>
                <a:srgbClr val="FF0000"/>
              </a:highlight>
            </a:endParaRPr>
          </a:p>
        </p:txBody>
      </p:sp>
      <p:pic>
        <p:nvPicPr>
          <p:cNvPr id="5" name="Imagem 3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xmlns="" id="{B740B958-ED72-1445-B584-3CE869419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" t="3756" r="20037" b="28631"/>
          <a:stretch/>
        </p:blipFill>
        <p:spPr>
          <a:xfrm>
            <a:off x="0" y="836712"/>
            <a:ext cx="914400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7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References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ko-KR" sz="2000" dirty="0" err="1"/>
              <a:t>Abdelmegeed</a:t>
            </a:r>
            <a:r>
              <a:rPr lang="en-US" altLang="ko-KR" sz="2000" dirty="0"/>
              <a:t> M (2019) The International Classification of Functioning, Disability, and Health (ICF): Are We Using the Correct language? J </a:t>
            </a:r>
            <a:r>
              <a:rPr lang="en-US" altLang="ko-KR" sz="2000" dirty="0" err="1"/>
              <a:t>Neurol</a:t>
            </a:r>
            <a:r>
              <a:rPr lang="en-US" altLang="ko-KR" sz="2000" dirty="0"/>
              <a:t> </a:t>
            </a:r>
            <a:r>
              <a:rPr lang="en-US" altLang="ko-KR" sz="2000" dirty="0" err="1"/>
              <a:t>Neurophysiol</a:t>
            </a:r>
            <a:r>
              <a:rPr lang="en-US" altLang="ko-KR" sz="2000" dirty="0"/>
              <a:t> 10: 484.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2000" dirty="0" err="1"/>
              <a:t>Bruyère</a:t>
            </a:r>
            <a:r>
              <a:rPr lang="en-US" altLang="ko-KR" sz="2000" dirty="0"/>
              <a:t>, S. M., Van </a:t>
            </a:r>
            <a:r>
              <a:rPr lang="en-US" altLang="ko-KR" sz="2000" dirty="0" err="1"/>
              <a:t>Looy</a:t>
            </a:r>
            <a:r>
              <a:rPr lang="en-US" altLang="ko-KR" sz="2000" dirty="0"/>
              <a:t>, S. A., &amp; Peterson, D. B. (2005). The international classification of functioning, disability and health: Contemporary literature overview. Rehabilitation Psychology, 50(2), 113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2000" dirty="0" err="1"/>
              <a:t>Ptyushkin</a:t>
            </a:r>
            <a:r>
              <a:rPr lang="en-US" altLang="ko-KR" sz="2000" dirty="0"/>
              <a:t> P, </a:t>
            </a:r>
            <a:r>
              <a:rPr lang="en-US" altLang="ko-KR" sz="2000" dirty="0" err="1"/>
              <a:t>Vidmar</a:t>
            </a:r>
            <a:r>
              <a:rPr lang="en-US" altLang="ko-KR" sz="2000" dirty="0"/>
              <a:t> G, Burger H, </a:t>
            </a:r>
            <a:r>
              <a:rPr lang="en-US" altLang="ko-KR" sz="2000" dirty="0" err="1"/>
              <a:t>Marinček</a:t>
            </a:r>
            <a:r>
              <a:rPr lang="en-US" altLang="ko-KR" sz="2000" dirty="0"/>
              <a:t> Č, </a:t>
            </a:r>
            <a:r>
              <a:rPr lang="en-US" altLang="ko-KR" sz="2000" dirty="0" err="1"/>
              <a:t>Escorpizo</a:t>
            </a:r>
            <a:r>
              <a:rPr lang="en-US" altLang="ko-KR" sz="2000" dirty="0"/>
              <a:t> R (2011)The international classification of functioning, disability, and health (ICF) in vocational rehabilitation and disability assessment in Slovenia: state of law </a:t>
            </a:r>
            <a:r>
              <a:rPr lang="en-US" altLang="ko-KR" sz="2000" dirty="0" err="1"/>
              <a:t>andusers</a:t>
            </a:r>
            <a:r>
              <a:rPr lang="en-US" altLang="ko-KR" sz="2000" dirty="0"/>
              <a:t>' perspective. Disability and rehabilitation 33: 130-136.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2000" dirty="0"/>
              <a:t>World Health Organization. (2001). International classification of functioning, disability and health: ICF. Geneva: World Health Organization.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9451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CE92D5AF-AC9C-2F4D-8311-E2C351666E11}"/>
              </a:ext>
            </a:extLst>
          </p:cNvPr>
          <p:cNvSpPr txBox="1"/>
          <p:nvPr/>
        </p:nvSpPr>
        <p:spPr>
          <a:xfrm>
            <a:off x="591816" y="2492896"/>
            <a:ext cx="794062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fontAlgn="b" latinLnBrk="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Stance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Phase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gait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bodyfunction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if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Patient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complains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unsave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gait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while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Standing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leg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, it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AL</a:t>
            </a:r>
          </a:p>
          <a:p>
            <a:pPr marL="214313" indent="-214313" fontAlgn="b" latinLnBrk="0">
              <a:buFont typeface="Arial" panose="020B0604020202020204" pitchFamily="34" charset="0"/>
              <a:buChar char="•"/>
            </a:pP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Parts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gait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are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considered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functions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14313" indent="-214313" fontAlgn="b" latinLnBrk="0">
              <a:buFont typeface="Arial" panose="020B0604020202020204" pitchFamily="34" charset="0"/>
              <a:buChar char="•"/>
            </a:pP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Midstance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could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be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just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Function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. STP as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well</a:t>
            </a:r>
            <a:endParaRPr lang="pt-BR" sz="2600" dirty="0">
              <a:solidFill>
                <a:schemeClr val="bg1">
                  <a:lumMod val="50000"/>
                </a:schemeClr>
              </a:solidFill>
            </a:endParaRPr>
          </a:p>
          <a:p>
            <a:pPr marL="214313" indent="-214313" fontAlgn="b" latinLnBrk="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other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two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are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functions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gait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14313" indent="-214313" fontAlgn="b" latinLnBrk="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other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two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are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functions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gait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14313" indent="-214313" fontAlgn="b" latinLnBrk="0">
              <a:buFont typeface="Arial" panose="020B0604020202020204" pitchFamily="34" charset="0"/>
              <a:buChar char="•"/>
            </a:pP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Gait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body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function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walking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gait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purpose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eg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Walking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600" dirty="0" err="1">
                <a:solidFill>
                  <a:schemeClr val="bg1">
                    <a:lumMod val="50000"/>
                  </a:schemeClr>
                </a:solidFill>
              </a:rPr>
              <a:t>toilet</a:t>
            </a:r>
            <a:r>
              <a:rPr lang="pt-BR" sz="2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Imagem 3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xmlns="" id="{B740B958-ED72-1445-B584-3CE869419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" t="3756" r="20037" b="28631"/>
          <a:stretch/>
        </p:blipFill>
        <p:spPr>
          <a:xfrm>
            <a:off x="0" y="836712"/>
            <a:ext cx="914400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9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5817E13-3966-C54E-8F35-93E6EC973CCC}"/>
              </a:ext>
            </a:extLst>
          </p:cNvPr>
          <p:cNvSpPr txBox="1"/>
          <p:nvPr/>
        </p:nvSpPr>
        <p:spPr>
          <a:xfrm>
            <a:off x="773034" y="2492896"/>
            <a:ext cx="74720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fontAlgn="b" latinLnBrk="0">
              <a:buFont typeface="Arial" panose="020B0604020202020204" pitchFamily="34" charset="0"/>
              <a:buChar char="•"/>
            </a:pP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Gait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as a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whole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activity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which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can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be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limited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aspects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gait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cycle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are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part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that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activity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14313" indent="-214313" fontAlgn="b" latinLnBrk="0">
              <a:buFont typeface="Arial" panose="020B0604020202020204" pitchFamily="34" charset="0"/>
              <a:buChar char="•"/>
            </a:pP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Two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first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answers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are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part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one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activity-gait</a:t>
            </a:r>
            <a:endParaRPr lang="pt-BR" sz="2800" dirty="0">
              <a:solidFill>
                <a:schemeClr val="bg1">
                  <a:lumMod val="50000"/>
                </a:schemeClr>
              </a:solidFill>
            </a:endParaRPr>
          </a:p>
          <a:p>
            <a:pPr marL="214313" indent="-214313" fontAlgn="b" latinLnBrk="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10m gait represents whole task </a:t>
            </a:r>
            <a:r>
              <a:rPr lang="pt-BR" sz="2800" dirty="0" smtClean="0">
                <a:solidFill>
                  <a:schemeClr val="bg1">
                    <a:lumMod val="50000"/>
                  </a:schemeClr>
                </a:solidFill>
              </a:rPr>
              <a:t>vs.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stance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phase</a:t>
            </a:r>
            <a:r>
              <a:rPr lang="pt-BR" sz="2800" dirty="0">
                <a:solidFill>
                  <a:schemeClr val="bg1">
                    <a:lumMod val="50000"/>
                  </a:schemeClr>
                </a:solidFill>
              </a:rPr>
              <a:t> as </a:t>
            </a:r>
            <a:r>
              <a:rPr lang="pt-BR" sz="2800" dirty="0" err="1">
                <a:solidFill>
                  <a:schemeClr val="bg1">
                    <a:lumMod val="50000"/>
                  </a:schemeClr>
                </a:solidFill>
              </a:rPr>
              <a:t>part-task</a:t>
            </a:r>
            <a:endParaRPr lang="pt-BR" sz="2800" dirty="0">
              <a:solidFill>
                <a:schemeClr val="bg1">
                  <a:lumMod val="50000"/>
                </a:schemeClr>
              </a:solidFill>
            </a:endParaRPr>
          </a:p>
          <a:p>
            <a:pPr latinLnBrk="0"/>
            <a:endParaRPr lang="pt-BR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m 3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xmlns="" id="{B740B958-ED72-1445-B584-3CE869419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" t="3756" r="20037" b="28631"/>
          <a:stretch/>
        </p:blipFill>
        <p:spPr>
          <a:xfrm>
            <a:off x="0" y="836712"/>
            <a:ext cx="914400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áfico de respostas do Formulários Google. Título da pergunta: Please, mark the options that describes &quot;activity limitation&quot; . Número de respostas: 19 respostas.">
            <a:extLst>
              <a:ext uri="{FF2B5EF4-FFF2-40B4-BE49-F238E27FC236}">
                <a16:creationId xmlns:a16="http://schemas.microsoft.com/office/drawing/2014/main" xmlns="" id="{BBAD5456-67AF-9E45-931A-FF9DB451A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0438"/>
            <a:ext cx="9540336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0C06986F-1C99-9B4E-B676-EA6ECAC03DF5}"/>
              </a:ext>
            </a:extLst>
          </p:cNvPr>
          <p:cNvSpPr/>
          <p:nvPr/>
        </p:nvSpPr>
        <p:spPr>
          <a:xfrm>
            <a:off x="227622" y="4627391"/>
            <a:ext cx="8563954" cy="4780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8A7C3F9-FE7B-D741-A0C4-1C014EC92E7F}"/>
              </a:ext>
            </a:extLst>
          </p:cNvPr>
          <p:cNvSpPr txBox="1"/>
          <p:nvPr/>
        </p:nvSpPr>
        <p:spPr>
          <a:xfrm>
            <a:off x="-151667" y="2779240"/>
            <a:ext cx="2573983" cy="282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38" spc="-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 Hand and mouth </a:t>
            </a:r>
            <a:r>
              <a:rPr lang="en-US" altLang="ko-KR" sz="1238" spc="-1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ko-KR" altLang="en-US" sz="1238" spc="-1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38" spc="-1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sitting</a:t>
            </a:r>
            <a:endParaRPr lang="pt-BR" sz="1238" spc="-1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 bwMode="auto">
          <a:xfrm>
            <a:off x="-129728" y="89465"/>
            <a:ext cx="9324528" cy="243191"/>
          </a:xfrm>
          <a:prstGeom prst="rect">
            <a:avLst/>
          </a:prstGeom>
          <a:solidFill>
            <a:srgbClr val="CE7C78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465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방사형 이미지">
  <a:themeElements>
    <a:clrScheme name="방사형 이미지 1">
      <a:dk1>
        <a:srgbClr val="000000"/>
      </a:dk1>
      <a:lt1>
        <a:srgbClr val="FFFFFF"/>
      </a:lt1>
      <a:dk2>
        <a:srgbClr val="000099"/>
      </a:dk2>
      <a:lt2>
        <a:srgbClr val="CCECFF"/>
      </a:lt2>
      <a:accent1>
        <a:srgbClr val="5EC889"/>
      </a:accent1>
      <a:accent2>
        <a:srgbClr val="0099CC"/>
      </a:accent2>
      <a:accent3>
        <a:srgbClr val="AAAACA"/>
      </a:accent3>
      <a:accent4>
        <a:srgbClr val="DADADA"/>
      </a:accent4>
      <a:accent5>
        <a:srgbClr val="B6E0C4"/>
      </a:accent5>
      <a:accent6>
        <a:srgbClr val="008AB9"/>
      </a:accent6>
      <a:hlink>
        <a:srgbClr val="333399"/>
      </a:hlink>
      <a:folHlink>
        <a:srgbClr val="666699"/>
      </a:folHlink>
    </a:clrScheme>
    <a:fontScheme name="방사형 이미지">
      <a:majorFont>
        <a:latin typeface="Arial"/>
        <a:ea typeface="굴림"/>
        <a:cs typeface=""/>
      </a:majorFont>
      <a:minorFont>
        <a:latin typeface="Arial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굴림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굴림" charset="-127"/>
          </a:defRPr>
        </a:defPPr>
      </a:lstStyle>
    </a:lnDef>
  </a:objectDefaults>
  <a:extraClrSchemeLst>
    <a:extraClrScheme>
      <a:clrScheme name="방사형 이미지 1">
        <a:dk1>
          <a:srgbClr val="000000"/>
        </a:dk1>
        <a:lt1>
          <a:srgbClr val="FFFFFF"/>
        </a:lt1>
        <a:dk2>
          <a:srgbClr val="000099"/>
        </a:dk2>
        <a:lt2>
          <a:srgbClr val="CCECFF"/>
        </a:lt2>
        <a:accent1>
          <a:srgbClr val="5EC889"/>
        </a:accent1>
        <a:accent2>
          <a:srgbClr val="0099CC"/>
        </a:accent2>
        <a:accent3>
          <a:srgbClr val="AAAACA"/>
        </a:accent3>
        <a:accent4>
          <a:srgbClr val="DADADA"/>
        </a:accent4>
        <a:accent5>
          <a:srgbClr val="B6E0C4"/>
        </a:accent5>
        <a:accent6>
          <a:srgbClr val="008AB9"/>
        </a:accent6>
        <a:hlink>
          <a:srgbClr val="333399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방사형 이미지 2">
        <a:dk1>
          <a:srgbClr val="000000"/>
        </a:dk1>
        <a:lt1>
          <a:srgbClr val="FFFFFF"/>
        </a:lt1>
        <a:dk2>
          <a:srgbClr val="000099"/>
        </a:dk2>
        <a:lt2>
          <a:srgbClr val="FFFFCC"/>
        </a:lt2>
        <a:accent1>
          <a:srgbClr val="C57BB3"/>
        </a:accent1>
        <a:accent2>
          <a:srgbClr val="0099CC"/>
        </a:accent2>
        <a:accent3>
          <a:srgbClr val="AAAACA"/>
        </a:accent3>
        <a:accent4>
          <a:srgbClr val="DADADA"/>
        </a:accent4>
        <a:accent5>
          <a:srgbClr val="DFBFD6"/>
        </a:accent5>
        <a:accent6>
          <a:srgbClr val="008AB9"/>
        </a:accent6>
        <a:hlink>
          <a:srgbClr val="333399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23658</TotalTime>
  <Words>2217</Words>
  <Application>Microsoft Office PowerPoint</Application>
  <PresentationFormat>화면 슬라이드 쇼(4:3)</PresentationFormat>
  <Paragraphs>365</Paragraphs>
  <Slides>60</Slides>
  <Notes>27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60</vt:i4>
      </vt:variant>
    </vt:vector>
  </HeadingPairs>
  <TitlesOfParts>
    <vt:vector size="74" baseType="lpstr">
      <vt:lpstr>Arial Unicode MS</vt:lpstr>
      <vt:lpstr>HY강B</vt:lpstr>
      <vt:lpstr>HY견고딕</vt:lpstr>
      <vt:lpstr>Tunga</vt:lpstr>
      <vt:lpstr>굴림</vt:lpstr>
      <vt:lpstr>맑은 고딕</vt:lpstr>
      <vt:lpstr>Arial</vt:lpstr>
      <vt:lpstr>Cambria</vt:lpstr>
      <vt:lpstr>Gill Sans MT</vt:lpstr>
      <vt:lpstr>Stencil</vt:lpstr>
      <vt:lpstr>Times New Roman</vt:lpstr>
      <vt:lpstr>Wingdings</vt:lpstr>
      <vt:lpstr>1_방사형 이미지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Contents </vt:lpstr>
      <vt:lpstr>Introduction  </vt:lpstr>
      <vt:lpstr>Introduction  </vt:lpstr>
      <vt:lpstr>Introduction  </vt:lpstr>
      <vt:lpstr>Introduction  </vt:lpstr>
      <vt:lpstr>Question</vt:lpstr>
      <vt:lpstr>ICF Model</vt:lpstr>
      <vt:lpstr>PowerPoint 프레젠테이션</vt:lpstr>
      <vt:lpstr>Body Functions/ Structures</vt:lpstr>
      <vt:lpstr>Activity</vt:lpstr>
      <vt:lpstr>Different points of views</vt:lpstr>
      <vt:lpstr>Whenever I walk fast, I’m embarrassed about being flexed elbow. </vt:lpstr>
      <vt:lpstr>Whenever I walk fast, I’m embarrassed about being flexed elbow. </vt:lpstr>
      <vt:lpstr>Reasons of difference between instructors </vt:lpstr>
      <vt:lpstr>Siting to standing</vt:lpstr>
      <vt:lpstr>Modified Schober test</vt:lpstr>
      <vt:lpstr>Lumbar Trunk muscle Endurance Test</vt:lpstr>
      <vt:lpstr>MMT of ankle plantar flexor</vt:lpstr>
      <vt:lpstr>The distance between mouth and hand </vt:lpstr>
      <vt:lpstr>Hyperextension of knee in mid-stance</vt:lpstr>
      <vt:lpstr>Hyperextension of knee in mid-stance</vt:lpstr>
      <vt:lpstr>Functional reach test</vt:lpstr>
      <vt:lpstr>Standing static balance</vt:lpstr>
      <vt:lpstr>Fear during siting to standing</vt:lpstr>
      <vt:lpstr>Weight either on the arms</vt:lpstr>
      <vt:lpstr>Reasons of difference between instructors </vt:lpstr>
      <vt:lpstr>Limitations</vt:lpstr>
      <vt:lpstr>Rice harvesting is Activity.</vt:lpstr>
      <vt:lpstr>PowerPoint 프레젠테이션</vt:lpstr>
      <vt:lpstr>PowerPoint 프레젠테이션</vt:lpstr>
      <vt:lpstr>PowerPoint 프레젠테이션</vt:lpstr>
      <vt:lpstr>PowerPoint 프레젠테이션</vt:lpstr>
      <vt:lpstr>Mail from Dr. Hans Peter Rentsch</vt:lpstr>
      <vt:lpstr>Mail from Dr. Hans Peter Rentsch</vt:lpstr>
      <vt:lpstr>Mail from Dr. Hans Peter Rentsch</vt:lpstr>
      <vt:lpstr>Reasons of difference between instructors </vt:lpstr>
      <vt:lpstr>Pediatric Balance Scale</vt:lpstr>
      <vt:lpstr>PowerPoint 프레젠테이션</vt:lpstr>
      <vt:lpstr>PowerPoint 프레젠테이션</vt:lpstr>
      <vt:lpstr>Pediatric Balance Scale</vt:lpstr>
      <vt:lpstr>Traumatic brain injury </vt:lpstr>
      <vt:lpstr>Traumatic brain injury </vt:lpstr>
      <vt:lpstr>Clinical reasoning</vt:lpstr>
      <vt:lpstr>Traumatic brain injury </vt:lpstr>
      <vt:lpstr>Traumatic brain injury </vt:lpstr>
      <vt:lpstr>Clinical reasoning</vt:lpstr>
      <vt:lpstr>Traumatic brain injury </vt:lpstr>
      <vt:lpstr>Concluding remarks</vt:lpstr>
      <vt:lpstr>Concluding remarks</vt:lpstr>
      <vt:lpstr>Supporter</vt:lpstr>
      <vt:lpstr>References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Extremity</dc:title>
  <dc:creator>신승섭</dc:creator>
  <cp:lastModifiedBy>신 승섭</cp:lastModifiedBy>
  <cp:revision>454</cp:revision>
  <cp:lastPrinted>2017-04-19T06:07:56Z</cp:lastPrinted>
  <dcterms:created xsi:type="dcterms:W3CDTF">2005-12-02T15:10:11Z</dcterms:created>
  <dcterms:modified xsi:type="dcterms:W3CDTF">2019-10-25T18:54:54Z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TC010610141042</vt:lpwstr>
  </property>
</Properties>
</file>